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6" r:id="rId1"/>
    <p:sldMasterId id="2147483704" r:id="rId2"/>
  </p:sldMasterIdLst>
  <p:notesMasterIdLst>
    <p:notesMasterId r:id="rId13"/>
  </p:notesMasterIdLst>
  <p:handoutMasterIdLst>
    <p:handoutMasterId r:id="rId14"/>
  </p:handoutMasterIdLst>
  <p:sldIdLst>
    <p:sldId id="842" r:id="rId3"/>
    <p:sldId id="845" r:id="rId4"/>
    <p:sldId id="841" r:id="rId5"/>
    <p:sldId id="847" r:id="rId6"/>
    <p:sldId id="851" r:id="rId7"/>
    <p:sldId id="852" r:id="rId8"/>
    <p:sldId id="848" r:id="rId9"/>
    <p:sldId id="850" r:id="rId10"/>
    <p:sldId id="849" r:id="rId11"/>
    <p:sldId id="846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Montserrat" panose="020B0604020202020204" charset="-52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59" userDrawn="1">
          <p15:clr>
            <a:srgbClr val="A4A3A4"/>
          </p15:clr>
        </p15:guide>
        <p15:guide id="7" orient="horz" pos="3706" userDrawn="1">
          <p15:clr>
            <a:srgbClr val="A4A3A4"/>
          </p15:clr>
        </p15:guide>
        <p15:guide id="14" pos="4770" userDrawn="1">
          <p15:clr>
            <a:srgbClr val="A4A3A4"/>
          </p15:clr>
        </p15:guide>
        <p15:guide id="16" pos="3795" userDrawn="1">
          <p15:clr>
            <a:srgbClr val="A4A3A4"/>
          </p15:clr>
        </p15:guide>
        <p15:guide id="21" pos="7015" userDrawn="1">
          <p15:clr>
            <a:srgbClr val="A4A3A4"/>
          </p15:clr>
        </p15:guide>
        <p15:guide id="24" pos="3069" userDrawn="1">
          <p15:clr>
            <a:srgbClr val="A4A3A4"/>
          </p15:clr>
        </p15:guide>
        <p15:guide id="25" orient="horz" pos="1071" userDrawn="1">
          <p15:clr>
            <a:srgbClr val="A4A3A4"/>
          </p15:clr>
        </p15:guide>
        <p15:guide id="27" orient="horz" pos="686" userDrawn="1">
          <p15:clr>
            <a:srgbClr val="A4A3A4"/>
          </p15:clr>
        </p15:guide>
        <p15:guide id="30" orient="horz" pos="187" userDrawn="1">
          <p15:clr>
            <a:srgbClr val="A4A3A4"/>
          </p15:clr>
        </p15:guide>
        <p15:guide id="31" orient="horz" pos="1797" userDrawn="1">
          <p15:clr>
            <a:srgbClr val="A4A3A4"/>
          </p15:clr>
        </p15:guide>
        <p15:guide id="32" orient="horz" pos="1668" userDrawn="1">
          <p15:clr>
            <a:srgbClr val="A4A3A4"/>
          </p15:clr>
        </p15:guide>
        <p15:guide id="33" orient="horz" pos="2183" userDrawn="1">
          <p15:clr>
            <a:srgbClr val="A4A3A4"/>
          </p15:clr>
        </p15:guide>
        <p15:guide id="34" orient="horz" pos="28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выденко Алексей" initials="ДА" lastIdx="2" clrIdx="0">
    <p:extLst>
      <p:ext uri="{19B8F6BF-5375-455C-9EA6-DF929625EA0E}">
        <p15:presenceInfo xmlns:p15="http://schemas.microsoft.com/office/powerpoint/2012/main" userId="af37d32db2a53b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  <a:srgbClr val="FFFFF7"/>
    <a:srgbClr val="13A160"/>
    <a:srgbClr val="008D34"/>
    <a:srgbClr val="8FAADC"/>
    <a:srgbClr val="F7D941"/>
    <a:srgbClr val="0ED145"/>
    <a:srgbClr val="00A8F3"/>
    <a:srgbClr val="B04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3585" autoAdjust="0"/>
  </p:normalViewPr>
  <p:slideViewPr>
    <p:cSldViewPr snapToGrid="0">
      <p:cViewPr>
        <p:scale>
          <a:sx n="75" d="100"/>
          <a:sy n="75" d="100"/>
        </p:scale>
        <p:origin x="1814" y="293"/>
      </p:cViewPr>
      <p:guideLst>
        <p:guide pos="1459"/>
        <p:guide orient="horz" pos="3706"/>
        <p:guide pos="4770"/>
        <p:guide pos="3795"/>
        <p:guide pos="7015"/>
        <p:guide pos="3069"/>
        <p:guide orient="horz" pos="1071"/>
        <p:guide orient="horz" pos="686"/>
        <p:guide orient="horz" pos="187"/>
        <p:guide orient="horz" pos="1797"/>
        <p:guide orient="horz" pos="1668"/>
        <p:guide orient="horz" pos="2183"/>
        <p:guide orient="horz" pos="28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9FCA9-131A-4DF5-9AEB-1E113DB8761D}" type="datetimeFigureOut">
              <a:rPr lang="ru-RU" smtClean="0">
                <a:latin typeface="HeliosCondC" pitchFamily="2" charset="0"/>
              </a:rPr>
              <a:t>30.01.2021</a:t>
            </a:fld>
            <a:endParaRPr lang="ru-RU" dirty="0">
              <a:latin typeface="HeliosCondC" pitchFamily="2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F74FE-6954-4B70-A32B-D30C89EB5C12}" type="slidenum">
              <a:rPr lang="ru-RU" smtClean="0">
                <a:latin typeface="HeliosCondC" pitchFamily="2" charset="0"/>
              </a:rPr>
              <a:t>‹#›</a:t>
            </a:fld>
            <a:endParaRPr lang="ru-RU" dirty="0">
              <a:latin typeface="HeliosCond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641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8D594AEB-02E3-42DB-A4AD-B6793BD8DBE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03E4EA76-DF72-4876-A1A9-8232E1ACAC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5974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4EA76-DF72-4876-A1A9-8232E1ACACC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28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9BD55ED-F61F-D642-A39F-931CA0F3C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0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F242F335-7976-4CDA-A592-2CBE9F9A77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40487A7-3EA0-1049-9973-AEEFFD28FCFA}"/>
              </a:ext>
            </a:extLst>
          </p:cNvPr>
          <p:cNvSpPr/>
          <p:nvPr userDrawn="1"/>
        </p:nvSpPr>
        <p:spPr>
          <a:xfrm flipH="1">
            <a:off x="-10028" y="301735"/>
            <a:ext cx="11995088" cy="792089"/>
          </a:xfrm>
          <a:custGeom>
            <a:avLst/>
            <a:gdLst>
              <a:gd name="connsiteX0" fmla="*/ 0 w 11721711"/>
              <a:gd name="connsiteY0" fmla="*/ 792089 h 792089"/>
              <a:gd name="connsiteX1" fmla="*/ 449447 w 11721711"/>
              <a:gd name="connsiteY1" fmla="*/ 0 h 792089"/>
              <a:gd name="connsiteX2" fmla="*/ 11721711 w 11721711"/>
              <a:gd name="connsiteY2" fmla="*/ 0 h 792089"/>
              <a:gd name="connsiteX3" fmla="*/ 11272264 w 11721711"/>
              <a:gd name="connsiteY3" fmla="*/ 792089 h 792089"/>
              <a:gd name="connsiteX4" fmla="*/ 0 w 11721711"/>
              <a:gd name="connsiteY4" fmla="*/ 792089 h 792089"/>
              <a:gd name="connsiteX0" fmla="*/ 0 w 11988701"/>
              <a:gd name="connsiteY0" fmla="*/ 792089 h 792089"/>
              <a:gd name="connsiteX1" fmla="*/ 449447 w 11988701"/>
              <a:gd name="connsiteY1" fmla="*/ 0 h 792089"/>
              <a:gd name="connsiteX2" fmla="*/ 11721711 w 11988701"/>
              <a:gd name="connsiteY2" fmla="*/ 0 h 792089"/>
              <a:gd name="connsiteX3" fmla="*/ 11988701 w 11988701"/>
              <a:gd name="connsiteY3" fmla="*/ 792089 h 792089"/>
              <a:gd name="connsiteX4" fmla="*/ 0 w 11988701"/>
              <a:gd name="connsiteY4" fmla="*/ 792089 h 792089"/>
              <a:gd name="connsiteX0" fmla="*/ 0 w 11995088"/>
              <a:gd name="connsiteY0" fmla="*/ 792089 h 792089"/>
              <a:gd name="connsiteX1" fmla="*/ 449447 w 11995088"/>
              <a:gd name="connsiteY1" fmla="*/ 0 h 792089"/>
              <a:gd name="connsiteX2" fmla="*/ 11995088 w 11995088"/>
              <a:gd name="connsiteY2" fmla="*/ 0 h 792089"/>
              <a:gd name="connsiteX3" fmla="*/ 11988701 w 11995088"/>
              <a:gd name="connsiteY3" fmla="*/ 792089 h 792089"/>
              <a:gd name="connsiteX4" fmla="*/ 0 w 11995088"/>
              <a:gd name="connsiteY4" fmla="*/ 792089 h 79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5088" h="792089">
                <a:moveTo>
                  <a:pt x="0" y="792089"/>
                </a:moveTo>
                <a:lnTo>
                  <a:pt x="449447" y="0"/>
                </a:lnTo>
                <a:lnTo>
                  <a:pt x="11995088" y="0"/>
                </a:lnTo>
                <a:lnTo>
                  <a:pt x="11988701" y="792089"/>
                </a:lnTo>
                <a:lnTo>
                  <a:pt x="0" y="792089"/>
                </a:lnTo>
                <a:close/>
              </a:path>
            </a:pathLst>
          </a:cu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HeliosCondC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2905A2-C016-B741-BD49-16A3E3A939B1}"/>
              </a:ext>
            </a:extLst>
          </p:cNvPr>
          <p:cNvGrpSpPr/>
          <p:nvPr userDrawn="1"/>
        </p:nvGrpSpPr>
        <p:grpSpPr>
          <a:xfrm>
            <a:off x="9240820" y="430599"/>
            <a:ext cx="2504796" cy="534360"/>
            <a:chOff x="1326854" y="485273"/>
            <a:chExt cx="6343946" cy="1353383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EBFA88D6-8786-754C-B6D9-019C6946852D}"/>
                </a:ext>
              </a:extLst>
            </p:cNvPr>
            <p:cNvSpPr txBox="1">
              <a:spLocks/>
            </p:cNvSpPr>
            <p:nvPr/>
          </p:nvSpPr>
          <p:spPr>
            <a:xfrm>
              <a:off x="2744994" y="713764"/>
              <a:ext cx="4925806" cy="1124892"/>
            </a:xfrm>
            <a:prstGeom prst="rect">
              <a:avLst/>
            </a:prstGeom>
          </p:spPr>
          <p:txBody>
            <a:bodyPr/>
            <a:lstStyle>
              <a:lvl1pPr algn="ctr" defTabSz="2438645" rtl="0" eaLnBrk="1" latinLnBrk="0" hangingPunct="1">
                <a:spcBef>
                  <a:spcPct val="0"/>
                </a:spcBef>
                <a:buNone/>
                <a:defRPr sz="1170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tabLst>
                  <a:tab pos="4183978" algn="l"/>
                  <a:tab pos="6485713" algn="l"/>
                </a:tabLst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Правительство Нижегородской области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0A8356-D534-E042-A397-00C04CEE0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54" y="485273"/>
              <a:ext cx="1313964" cy="1353383"/>
            </a:xfrm>
            <a:prstGeom prst="rect">
              <a:avLst/>
            </a:prstGeom>
          </p:spPr>
        </p:pic>
      </p:grpSp>
      <p:pic>
        <p:nvPicPr>
          <p:cNvPr id="8" name="Рисунок 7" descr="Изображение выглядит как кисть&#10;&#10;Автоматически созданное описание">
            <a:extLst>
              <a:ext uri="{FF2B5EF4-FFF2-40B4-BE49-F238E27FC236}">
                <a16:creationId xmlns:a16="http://schemas.microsoft.com/office/drawing/2014/main" id="{B63AF7F3-104E-4DF4-A36F-8172E8757D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5196" y="2407793"/>
            <a:ext cx="3659180" cy="3686485"/>
          </a:xfrm>
          <a:prstGeom prst="rect">
            <a:avLst/>
          </a:prstGeom>
          <a:solidFill>
            <a:srgbClr val="EEEEEE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067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BA79B-6517-40AC-891F-045D59195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2EF7F0-008B-476A-84D7-BB47AA112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FCBB4-2DFF-4423-BF40-9EC4E17B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BDB3-8743-40DB-BF7F-9721434A1DB6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46CC7D-84FE-4658-8239-7752BABF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C98183-374D-48AF-9D67-9DD1D243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B7C4-B364-46DA-80EA-D8FFD7D07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6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88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646476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2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6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41662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8ACE6E5-E838-2D46-BF40-F5E5F1B6F5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0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FD88A6-A039-4F66-86E9-5C7F84AA42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102" b="45278"/>
          <a:stretch/>
        </p:blipFill>
        <p:spPr>
          <a:xfrm>
            <a:off x="259344" y="1362844"/>
            <a:ext cx="10889473" cy="4358870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99A3DAAF-2D3D-401A-B51F-AB7999D1B8E3}"/>
              </a:ext>
            </a:extLst>
          </p:cNvPr>
          <p:cNvSpPr/>
          <p:nvPr/>
        </p:nvSpPr>
        <p:spPr>
          <a:xfrm>
            <a:off x="8232675" y="3019773"/>
            <a:ext cx="386891" cy="338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1B0F474-1031-49BC-82E7-622D0D2170E8}"/>
              </a:ext>
            </a:extLst>
          </p:cNvPr>
          <p:cNvSpPr/>
          <p:nvPr/>
        </p:nvSpPr>
        <p:spPr>
          <a:xfrm>
            <a:off x="1550761" y="5349843"/>
            <a:ext cx="386891" cy="338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21825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сервиса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по формированию списков пациентов (1/2)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6104199-FA7E-44A9-A83F-92A20894F8F2}"/>
              </a:ext>
            </a:extLst>
          </p:cNvPr>
          <p:cNvSpPr/>
          <p:nvPr/>
        </p:nvSpPr>
        <p:spPr>
          <a:xfrm>
            <a:off x="6185255" y="4984477"/>
            <a:ext cx="4425935" cy="1579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4A0732-9229-47C5-960C-0E279D91123E}"/>
              </a:ext>
            </a:extLst>
          </p:cNvPr>
          <p:cNvSpPr txBox="1"/>
          <p:nvPr/>
        </p:nvSpPr>
        <p:spPr>
          <a:xfrm>
            <a:off x="6376474" y="5084515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1481A7-3B78-405E-8EAB-CF5A1BDB74EC}"/>
              </a:ext>
            </a:extLst>
          </p:cNvPr>
          <p:cNvSpPr txBox="1"/>
          <p:nvPr/>
        </p:nvSpPr>
        <p:spPr>
          <a:xfrm>
            <a:off x="6388134" y="5378924"/>
            <a:ext cx="3971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появившемся списке выбрать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сервис «Корректировка информации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пациентах»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3272850" y="4984477"/>
            <a:ext cx="2426227" cy="1579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3471307" y="5149788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3489024" y="5497311"/>
            <a:ext cx="2210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выбрать вкладку «Отчеты»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70A39E7-7A6B-4622-8389-B4AFF8831DD1}"/>
              </a:ext>
            </a:extLst>
          </p:cNvPr>
          <p:cNvGrpSpPr/>
          <p:nvPr/>
        </p:nvGrpSpPr>
        <p:grpSpPr>
          <a:xfrm>
            <a:off x="8265070" y="2991323"/>
            <a:ext cx="480889" cy="367004"/>
            <a:chOff x="7547014" y="2588377"/>
            <a:chExt cx="480889" cy="367004"/>
          </a:xfrm>
        </p:grpSpPr>
        <p:sp>
          <p:nvSpPr>
            <p:cNvPr id="26" name="Стрелка: вниз 25">
              <a:extLst>
                <a:ext uri="{FF2B5EF4-FFF2-40B4-BE49-F238E27FC236}">
                  <a16:creationId xmlns:a16="http://schemas.microsoft.com/office/drawing/2014/main" id="{862290D6-78DD-4204-A87D-7515FEC23BC2}"/>
                </a:ext>
              </a:extLst>
            </p:cNvPr>
            <p:cNvSpPr/>
            <p:nvPr/>
          </p:nvSpPr>
          <p:spPr>
            <a:xfrm rot="13927642">
              <a:off x="7820488" y="2543008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964F9F-325F-449E-ADD0-B7BD3DE8E033}"/>
                </a:ext>
              </a:extLst>
            </p:cNvPr>
            <p:cNvSpPr txBox="1"/>
            <p:nvPr/>
          </p:nvSpPr>
          <p:spPr>
            <a:xfrm>
              <a:off x="7547014" y="2616827"/>
              <a:ext cx="35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1392400" y="5344499"/>
            <a:ext cx="492613" cy="351740"/>
            <a:chOff x="1556324" y="4480607"/>
            <a:chExt cx="492613" cy="351740"/>
          </a:xfrm>
        </p:grpSpPr>
        <p:sp>
          <p:nvSpPr>
            <p:cNvPr id="30" name="Стрелка: вниз 29">
              <a:extLst>
                <a:ext uri="{FF2B5EF4-FFF2-40B4-BE49-F238E27FC236}">
                  <a16:creationId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7475064">
              <a:off x="1601693" y="4435238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8527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E2EBC6D0-0110-47F9-8A09-2320D6B1BD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2953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16" imgH="416" progId="TCLayout.ActiveDocument.1">
                  <p:embed/>
                </p:oleObj>
              </mc:Choice>
              <mc:Fallback>
                <p:oleObj name="Слайд think-cell" r:id="rId3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1AC30AA-40CA-444E-A436-EF4A1017C996}"/>
              </a:ext>
            </a:extLst>
          </p:cNvPr>
          <p:cNvSpPr/>
          <p:nvPr/>
        </p:nvSpPr>
        <p:spPr>
          <a:xfrm>
            <a:off x="1739583" y="2613557"/>
            <a:ext cx="8077843" cy="8142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88DC79F-5B17-4368-9FEE-32E827082487}"/>
              </a:ext>
            </a:extLst>
          </p:cNvPr>
          <p:cNvSpPr/>
          <p:nvPr/>
        </p:nvSpPr>
        <p:spPr>
          <a:xfrm>
            <a:off x="1739583" y="1341438"/>
            <a:ext cx="8077843" cy="11376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96348D-12F2-4947-831D-1BC7F0A8D17F}"/>
              </a:ext>
            </a:extLst>
          </p:cNvPr>
          <p:cNvSpPr/>
          <p:nvPr/>
        </p:nvSpPr>
        <p:spPr>
          <a:xfrm>
            <a:off x="226812" y="571379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Обратная связь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04B8B-D5B4-4563-A533-76F3781CEAD3}"/>
              </a:ext>
            </a:extLst>
          </p:cNvPr>
          <p:cNvSpPr txBox="1"/>
          <p:nvPr/>
        </p:nvSpPr>
        <p:spPr>
          <a:xfrm>
            <a:off x="1951430" y="1475955"/>
            <a:ext cx="7724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Дать обратную связь в виде списка пациентов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приложением 1*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которых не удалось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отработать по заданному в презентации алгоритму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EFBC57-B473-42F0-8B62-3B07B1B87916}"/>
              </a:ext>
            </a:extLst>
          </p:cNvPr>
          <p:cNvSpPr txBox="1"/>
          <p:nvPr/>
        </p:nvSpPr>
        <p:spPr>
          <a:xfrm>
            <a:off x="1951430" y="2739998"/>
            <a:ext cx="545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приложении 1*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предложить критерии пациентов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организации соответствующих выгрузок 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DD71EE2-D2F0-4D90-BEDC-C81CB12A5674}"/>
              </a:ext>
            </a:extLst>
          </p:cNvPr>
          <p:cNvSpPr/>
          <p:nvPr/>
        </p:nvSpPr>
        <p:spPr>
          <a:xfrm>
            <a:off x="1795950" y="5186986"/>
            <a:ext cx="8021476" cy="9656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B02F9C-37EA-4AF4-8283-418B23B321A9}"/>
              </a:ext>
            </a:extLst>
          </p:cNvPr>
          <p:cNvSpPr txBox="1"/>
          <p:nvPr/>
        </p:nvSpPr>
        <p:spPr>
          <a:xfrm>
            <a:off x="1951430" y="5333631"/>
            <a:ext cx="545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Обратную связь выслать по электронному адресу: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aleksejdavydenko@gmail.com</a:t>
            </a:r>
            <a:endParaRPr lang="ru-RU" sz="16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6A366E5-8D95-4E12-9372-C2A1A6BCC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120672"/>
              </p:ext>
            </p:extLst>
          </p:nvPr>
        </p:nvGraphicFramePr>
        <p:xfrm>
          <a:off x="1795950" y="3822779"/>
          <a:ext cx="8021477" cy="12169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6336">
                  <a:extLst>
                    <a:ext uri="{9D8B030D-6E8A-4147-A177-3AD203B41FA5}">
                      <a16:colId xmlns:a16="http://schemas.microsoft.com/office/drawing/2014/main" val="2029998612"/>
                    </a:ext>
                  </a:extLst>
                </a:gridCol>
                <a:gridCol w="574071">
                  <a:extLst>
                    <a:ext uri="{9D8B030D-6E8A-4147-A177-3AD203B41FA5}">
                      <a16:colId xmlns:a16="http://schemas.microsoft.com/office/drawing/2014/main" val="384912717"/>
                    </a:ext>
                  </a:extLst>
                </a:gridCol>
                <a:gridCol w="744741">
                  <a:extLst>
                    <a:ext uri="{9D8B030D-6E8A-4147-A177-3AD203B41FA5}">
                      <a16:colId xmlns:a16="http://schemas.microsoft.com/office/drawing/2014/main" val="766398303"/>
                    </a:ext>
                  </a:extLst>
                </a:gridCol>
                <a:gridCol w="1163657">
                  <a:extLst>
                    <a:ext uri="{9D8B030D-6E8A-4147-A177-3AD203B41FA5}">
                      <a16:colId xmlns:a16="http://schemas.microsoft.com/office/drawing/2014/main" val="1131407502"/>
                    </a:ext>
                  </a:extLst>
                </a:gridCol>
                <a:gridCol w="1163657">
                  <a:extLst>
                    <a:ext uri="{9D8B030D-6E8A-4147-A177-3AD203B41FA5}">
                      <a16:colId xmlns:a16="http://schemas.microsoft.com/office/drawing/2014/main" val="1970926662"/>
                    </a:ext>
                  </a:extLst>
                </a:gridCol>
                <a:gridCol w="2529015">
                  <a:extLst>
                    <a:ext uri="{9D8B030D-6E8A-4147-A177-3AD203B41FA5}">
                      <a16:colId xmlns:a16="http://schemas.microsoft.com/office/drawing/2014/main" val="1738611262"/>
                    </a:ext>
                  </a:extLst>
                </a:gridCol>
              </a:tblGrid>
              <a:tr h="2888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МО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списка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18065"/>
                  </a:ext>
                </a:extLst>
              </a:tr>
              <a:tr h="2888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ПЦР -/-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676399"/>
                  </a:ext>
                </a:extLst>
              </a:tr>
              <a:tr h="27733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ПЦР 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354884"/>
                  </a:ext>
                </a:extLst>
              </a:tr>
              <a:tr h="27733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ПЦР 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76864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6C2D557-AE0C-4687-90CF-621C6520CC1D}"/>
              </a:ext>
            </a:extLst>
          </p:cNvPr>
          <p:cNvSpPr txBox="1"/>
          <p:nvPr/>
        </p:nvSpPr>
        <p:spPr>
          <a:xfrm>
            <a:off x="8430768" y="3514558"/>
            <a:ext cx="16304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*  - Приложение 1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0683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FA3D546-1424-4C21-A71F-01DCBE1C30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t="6231" r="35063" b="71096"/>
          <a:stretch/>
        </p:blipFill>
        <p:spPr>
          <a:xfrm>
            <a:off x="360204" y="1361262"/>
            <a:ext cx="11095658" cy="2248514"/>
          </a:xfrm>
          <a:prstGeom prst="rect">
            <a:avLst/>
          </a:prstGeom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D0C3A462-2ECC-4037-A68E-3BDD0F10C1DC}"/>
              </a:ext>
            </a:extLst>
          </p:cNvPr>
          <p:cNvSpPr/>
          <p:nvPr/>
        </p:nvSpPr>
        <p:spPr>
          <a:xfrm>
            <a:off x="4240740" y="1931865"/>
            <a:ext cx="386891" cy="338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BAD0B712-E1B9-43D8-BC32-0A6FB03108F1}"/>
              </a:ext>
            </a:extLst>
          </p:cNvPr>
          <p:cNvSpPr/>
          <p:nvPr/>
        </p:nvSpPr>
        <p:spPr>
          <a:xfrm>
            <a:off x="7226530" y="2532598"/>
            <a:ext cx="386891" cy="338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68F6B0F1-EC78-4784-95D7-AD44DD5836E3}"/>
              </a:ext>
            </a:extLst>
          </p:cNvPr>
          <p:cNvSpPr/>
          <p:nvPr/>
        </p:nvSpPr>
        <p:spPr>
          <a:xfrm>
            <a:off x="3954510" y="3076520"/>
            <a:ext cx="1800555" cy="3975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5555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0F3E5E1F-854C-47B1-B742-FC65338A7935}"/>
              </a:ext>
            </a:extLst>
          </p:cNvPr>
          <p:cNvSpPr txBox="1"/>
          <p:nvPr/>
        </p:nvSpPr>
        <p:spPr>
          <a:xfrm>
            <a:off x="105194" y="6458192"/>
            <a:ext cx="5097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* - Отображается количество пациентов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сервиса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по формированию списков пациентов (2/2)</a:t>
            </a:r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3728440A-B610-4DFB-B3D7-7DE1CBBD51DA}"/>
              </a:ext>
            </a:extLst>
          </p:cNvPr>
          <p:cNvSpPr/>
          <p:nvPr/>
        </p:nvSpPr>
        <p:spPr>
          <a:xfrm rot="13966318">
            <a:off x="8066604" y="3007542"/>
            <a:ext cx="162045" cy="252784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B75899-5D66-48C5-A04B-FE262CF471D4}"/>
              </a:ext>
            </a:extLst>
          </p:cNvPr>
          <p:cNvSpPr txBox="1"/>
          <p:nvPr/>
        </p:nvSpPr>
        <p:spPr>
          <a:xfrm>
            <a:off x="7820723" y="3121024"/>
            <a:ext cx="35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09768814-65D4-438E-9A3C-C9975A00AD8C}"/>
              </a:ext>
            </a:extLst>
          </p:cNvPr>
          <p:cNvSpPr/>
          <p:nvPr/>
        </p:nvSpPr>
        <p:spPr>
          <a:xfrm>
            <a:off x="792480" y="3888395"/>
            <a:ext cx="4963340" cy="18215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C5FE1D92-2AED-43F6-8B76-2B99ACC75DB0}"/>
              </a:ext>
            </a:extLst>
          </p:cNvPr>
          <p:cNvSpPr/>
          <p:nvPr/>
        </p:nvSpPr>
        <p:spPr>
          <a:xfrm>
            <a:off x="6436180" y="3910010"/>
            <a:ext cx="4963340" cy="17999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0FADB1-A830-4AA5-8A5A-F7FC9CB08C2C}"/>
              </a:ext>
            </a:extLst>
          </p:cNvPr>
          <p:cNvSpPr txBox="1"/>
          <p:nvPr/>
        </p:nvSpPr>
        <p:spPr>
          <a:xfrm>
            <a:off x="6697979" y="3983484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1F3926-59EB-405E-A23B-993FB41FA416}"/>
              </a:ext>
            </a:extLst>
          </p:cNvPr>
          <p:cNvSpPr txBox="1"/>
          <p:nvPr/>
        </p:nvSpPr>
        <p:spPr>
          <a:xfrm>
            <a:off x="6697979" y="4308518"/>
            <a:ext cx="4405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Выбрать кнопку «Сформировать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список пациентов»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умолчанию будут заполнены поля: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Медицинская организация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Дата формирования списков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569C93-505D-4AB8-A3E1-D11084834E54}"/>
              </a:ext>
            </a:extLst>
          </p:cNvPr>
          <p:cNvSpPr txBox="1"/>
          <p:nvPr/>
        </p:nvSpPr>
        <p:spPr>
          <a:xfrm>
            <a:off x="1046987" y="3963216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F07A27-B1AF-40C9-B671-A0C23F490F40}"/>
              </a:ext>
            </a:extLst>
          </p:cNvPr>
          <p:cNvSpPr txBox="1"/>
          <p:nvPr/>
        </p:nvSpPr>
        <p:spPr>
          <a:xfrm>
            <a:off x="1046987" y="4271830"/>
            <a:ext cx="4708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Выбрать значение из выпадающего списка «Критерий пациентов», для формирования отчетов по пациентам после госпитализации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не госпитализированным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89AA3B-3ECB-4C97-A7D7-9BB174362481}"/>
              </a:ext>
            </a:extLst>
          </p:cNvPr>
          <p:cNvSpPr/>
          <p:nvPr/>
        </p:nvSpPr>
        <p:spPr>
          <a:xfrm>
            <a:off x="1857076" y="2038372"/>
            <a:ext cx="2383663" cy="140948"/>
          </a:xfrm>
          <a:prstGeom prst="rect">
            <a:avLst/>
          </a:prstGeom>
          <a:solidFill>
            <a:srgbClr val="FFFFFF"/>
          </a:solidFill>
          <a:ln>
            <a:solidFill>
              <a:srgbClr val="FFF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D58207F4-4CC0-432C-9915-E3E2E680E6CF}"/>
              </a:ext>
            </a:extLst>
          </p:cNvPr>
          <p:cNvGrpSpPr/>
          <p:nvPr/>
        </p:nvGrpSpPr>
        <p:grpSpPr>
          <a:xfrm>
            <a:off x="7088824" y="2478055"/>
            <a:ext cx="524597" cy="393097"/>
            <a:chOff x="3399652" y="1293586"/>
            <a:chExt cx="524597" cy="393097"/>
          </a:xfrm>
        </p:grpSpPr>
        <p:sp>
          <p:nvSpPr>
            <p:cNvPr id="37" name="Стрелка: вниз 36">
              <a:extLst>
                <a:ext uri="{FF2B5EF4-FFF2-40B4-BE49-F238E27FC236}">
                  <a16:creationId xmlns:a16="http://schemas.microsoft.com/office/drawing/2014/main" id="{23E3B5DF-4B74-4ECA-B5D8-4366B36BC442}"/>
                </a:ext>
              </a:extLst>
            </p:cNvPr>
            <p:cNvSpPr/>
            <p:nvPr/>
          </p:nvSpPr>
          <p:spPr>
            <a:xfrm rot="7709436">
              <a:off x="3445021" y="1248217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A1F8CBC-89CE-4F0B-A47B-90B77F26AB12}"/>
                </a:ext>
              </a:extLst>
            </p:cNvPr>
            <p:cNvSpPr txBox="1"/>
            <p:nvPr/>
          </p:nvSpPr>
          <p:spPr>
            <a:xfrm>
              <a:off x="3569753" y="1348129"/>
              <a:ext cx="35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5AEAC0E-DDE5-4305-8798-095CE553EC87}"/>
              </a:ext>
            </a:extLst>
          </p:cNvPr>
          <p:cNvGrpSpPr/>
          <p:nvPr/>
        </p:nvGrpSpPr>
        <p:grpSpPr>
          <a:xfrm>
            <a:off x="4088779" y="1928073"/>
            <a:ext cx="538852" cy="428432"/>
            <a:chOff x="4145973" y="1587367"/>
            <a:chExt cx="538852" cy="428432"/>
          </a:xfrm>
        </p:grpSpPr>
        <p:sp>
          <p:nvSpPr>
            <p:cNvPr id="43" name="Стрелка: вниз 42">
              <a:extLst>
                <a:ext uri="{FF2B5EF4-FFF2-40B4-BE49-F238E27FC236}">
                  <a16:creationId xmlns:a16="http://schemas.microsoft.com/office/drawing/2014/main" id="{CCD469CE-4783-4F0E-BD93-0E10E880AA9B}"/>
                </a:ext>
              </a:extLst>
            </p:cNvPr>
            <p:cNvSpPr/>
            <p:nvPr/>
          </p:nvSpPr>
          <p:spPr>
            <a:xfrm rot="3292909">
              <a:off x="4191342" y="1808385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84303DC-88B8-4147-84FC-112D93EF841C}"/>
                </a:ext>
              </a:extLst>
            </p:cNvPr>
            <p:cNvSpPr txBox="1"/>
            <p:nvPr/>
          </p:nvSpPr>
          <p:spPr>
            <a:xfrm>
              <a:off x="4330329" y="1587367"/>
              <a:ext cx="35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8D6CB4B-8C60-4B31-8545-24D0C031C930}"/>
              </a:ext>
            </a:extLst>
          </p:cNvPr>
          <p:cNvSpPr txBox="1"/>
          <p:nvPr/>
        </p:nvSpPr>
        <p:spPr>
          <a:xfrm>
            <a:off x="4085384" y="3067646"/>
            <a:ext cx="1508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Новые списки</a:t>
            </a:r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BCE24306-2395-42F6-B38B-2D4924DE9A43}"/>
              </a:ext>
            </a:extLst>
          </p:cNvPr>
          <p:cNvSpPr/>
          <p:nvPr/>
        </p:nvSpPr>
        <p:spPr>
          <a:xfrm rot="13665684">
            <a:off x="5226433" y="2807584"/>
            <a:ext cx="162045" cy="252784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0F8010F2-CA28-42FD-A78B-8C5584F49C18}"/>
              </a:ext>
            </a:extLst>
          </p:cNvPr>
          <p:cNvSpPr/>
          <p:nvPr/>
        </p:nvSpPr>
        <p:spPr>
          <a:xfrm rot="7801236">
            <a:off x="4456343" y="2792020"/>
            <a:ext cx="162045" cy="252784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5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06DAB9C-0809-4F55-A642-6CCEFD859B69}"/>
              </a:ext>
            </a:extLst>
          </p:cNvPr>
          <p:cNvSpPr/>
          <p:nvPr/>
        </p:nvSpPr>
        <p:spPr>
          <a:xfrm>
            <a:off x="504325" y="2045655"/>
            <a:ext cx="4619797" cy="18692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781C2FA-5F12-43EF-875A-07D9E9967013}"/>
              </a:ext>
            </a:extLst>
          </p:cNvPr>
          <p:cNvSpPr/>
          <p:nvPr/>
        </p:nvSpPr>
        <p:spPr>
          <a:xfrm>
            <a:off x="504326" y="4060505"/>
            <a:ext cx="4619797" cy="18692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F945C2D2-CB02-49A2-8CA3-EA3F1A5DC5CF}"/>
              </a:ext>
            </a:extLst>
          </p:cNvPr>
          <p:cNvSpPr/>
          <p:nvPr/>
        </p:nvSpPr>
        <p:spPr>
          <a:xfrm>
            <a:off x="504329" y="4226003"/>
            <a:ext cx="4619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ПЦР +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направление на исследование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 направления любой, кроме </a:t>
            </a:r>
            <a:b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«получен лабораторией»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13 дней с момента ПЦР +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результата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681A0E2-8F8C-479E-B7C1-9F53C3272609}"/>
              </a:ext>
            </a:extLst>
          </p:cNvPr>
          <p:cNvSpPr/>
          <p:nvPr/>
        </p:nvSpPr>
        <p:spPr>
          <a:xfrm>
            <a:off x="452581" y="1341983"/>
            <a:ext cx="6456063" cy="563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Амбулаторное звено</a:t>
            </a:r>
            <a:b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Новые списки для корректировки информации о пациентах: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922C63-FF84-4330-80C4-BC753B36F3F6}"/>
              </a:ext>
            </a:extLst>
          </p:cNvPr>
          <p:cNvSpPr txBox="1"/>
          <p:nvPr/>
        </p:nvSpPr>
        <p:spPr>
          <a:xfrm>
            <a:off x="7280596" y="429882"/>
            <a:ext cx="1820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COVID-19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C5E2520-017E-4B21-B7AD-A1EFC7083A62}"/>
              </a:ext>
            </a:extLst>
          </p:cNvPr>
          <p:cNvSpPr/>
          <p:nvPr/>
        </p:nvSpPr>
        <p:spPr>
          <a:xfrm>
            <a:off x="192087" y="401935"/>
            <a:ext cx="635918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Критерии пациентов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для формирования новых списков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B7DD9E6-71AE-45D1-9393-787DDB50C73C}"/>
              </a:ext>
            </a:extLst>
          </p:cNvPr>
          <p:cNvSpPr/>
          <p:nvPr/>
        </p:nvSpPr>
        <p:spPr>
          <a:xfrm>
            <a:off x="6057592" y="2259266"/>
            <a:ext cx="375285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Тип выявленного дефекта: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676298B-49E7-4DAC-A830-9BD5D1B4A1DC}"/>
              </a:ext>
            </a:extLst>
          </p:cNvPr>
          <p:cNvSpPr/>
          <p:nvPr/>
        </p:nvSpPr>
        <p:spPr>
          <a:xfrm>
            <a:off x="6057592" y="2600898"/>
            <a:ext cx="5524691" cy="26280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6773569-17D0-4020-ABF1-55E0F051EB2C}"/>
              </a:ext>
            </a:extLst>
          </p:cNvPr>
          <p:cNvSpPr/>
          <p:nvPr/>
        </p:nvSpPr>
        <p:spPr>
          <a:xfrm>
            <a:off x="6173634" y="2757291"/>
            <a:ext cx="56089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без результата – не дошло 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лаборатории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Дублирование карточки пациента в картотеке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федеральном регистре </a:t>
            </a: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результат лечения - «Смерть»</a:t>
            </a: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получает амбулаторную 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другой МО</a:t>
            </a: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попал в отчет «Не госпитализировался»,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имеет госпитализацию в федеральном регистра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19BB30-64C7-478C-960E-8BFC54AF2E9A}"/>
              </a:ext>
            </a:extLst>
          </p:cNvPr>
          <p:cNvSpPr txBox="1"/>
          <p:nvPr/>
        </p:nvSpPr>
        <p:spPr>
          <a:xfrm>
            <a:off x="504326" y="2212206"/>
            <a:ext cx="46197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ПЦР –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направление на исследование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 направления любой, кроме «получен лабораторией»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5 дней с момента получения направления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92455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938FAC9B-5DCA-47C6-AB20-1DF55C9222F1}"/>
              </a:ext>
            </a:extLst>
          </p:cNvPr>
          <p:cNvSpPr/>
          <p:nvPr/>
        </p:nvSpPr>
        <p:spPr>
          <a:xfrm>
            <a:off x="6024563" y="2023036"/>
            <a:ext cx="4984984" cy="43303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8271758-AA53-45AE-A592-889E2A2476F3}"/>
              </a:ext>
            </a:extLst>
          </p:cNvPr>
          <p:cNvSpPr/>
          <p:nvPr/>
        </p:nvSpPr>
        <p:spPr>
          <a:xfrm>
            <a:off x="815126" y="2053328"/>
            <a:ext cx="3612264" cy="43000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6584D3-BD88-4553-B701-EAB7066E62F3}"/>
              </a:ext>
            </a:extLst>
          </p:cNvPr>
          <p:cNvSpPr/>
          <p:nvPr/>
        </p:nvSpPr>
        <p:spPr>
          <a:xfrm>
            <a:off x="6338802" y="1704535"/>
            <a:ext cx="368617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Как исправить: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A5E403-8A96-436F-BA96-4FF9EB316E42}"/>
              </a:ext>
            </a:extLst>
          </p:cNvPr>
          <p:cNvSpPr/>
          <p:nvPr/>
        </p:nvSpPr>
        <p:spPr>
          <a:xfrm>
            <a:off x="6338801" y="2917068"/>
            <a:ext cx="3422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Поставить результат лечения </a:t>
            </a:r>
            <a:b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картотеке пациента «Смерть»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423A99D-35C9-4267-87B2-56617A73BD29}"/>
              </a:ext>
            </a:extLst>
          </p:cNvPr>
          <p:cNvSpPr/>
          <p:nvPr/>
        </p:nvSpPr>
        <p:spPr>
          <a:xfrm>
            <a:off x="988117" y="2914184"/>
            <a:ext cx="3243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федеральном регистре </a:t>
            </a: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лечения - «Смерть»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95D0CE-7E3E-4F87-A769-A79A1FA1E008}"/>
              </a:ext>
            </a:extLst>
          </p:cNvPr>
          <p:cNvSpPr/>
          <p:nvPr/>
        </p:nvSpPr>
        <p:spPr>
          <a:xfrm>
            <a:off x="192087" y="428596"/>
            <a:ext cx="635918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Выявленные дефекты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у пациентах в новых списках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D63202-59D5-4D75-96CA-CB6BCE4F151A}"/>
              </a:ext>
            </a:extLst>
          </p:cNvPr>
          <p:cNvSpPr/>
          <p:nvPr/>
        </p:nvSpPr>
        <p:spPr>
          <a:xfrm>
            <a:off x="907696" y="1695889"/>
            <a:ext cx="375285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Типы выявленных дефектов: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DECD2F-32A1-4C24-8759-E6107F45BDE1}"/>
              </a:ext>
            </a:extLst>
          </p:cNvPr>
          <p:cNvSpPr txBox="1"/>
          <p:nvPr/>
        </p:nvSpPr>
        <p:spPr>
          <a:xfrm>
            <a:off x="988117" y="3613635"/>
            <a:ext cx="26286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получает амбулаторную помощь другой МО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D0392E-007F-4F66-B7DC-CF737BB65D3B}"/>
              </a:ext>
            </a:extLst>
          </p:cNvPr>
          <p:cNvSpPr txBox="1"/>
          <p:nvPr/>
        </p:nvSpPr>
        <p:spPr>
          <a:xfrm>
            <a:off x="6338801" y="3608449"/>
            <a:ext cx="47097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Донести информацию до МО, в которую был </a:t>
            </a:r>
            <a:b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переведен пациент о необходимости внести </a:t>
            </a:r>
            <a:b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 о прикреплении пациента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39FD3F-3CFE-4B2B-8236-FDC2AC6CF07C}"/>
              </a:ext>
            </a:extLst>
          </p:cNvPr>
          <p:cNvSpPr txBox="1"/>
          <p:nvPr/>
        </p:nvSpPr>
        <p:spPr>
          <a:xfrm>
            <a:off x="988117" y="4528530"/>
            <a:ext cx="27607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попал в отчет </a:t>
            </a:r>
            <a:b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 госпитализировался»,</a:t>
            </a:r>
            <a:b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имеет госпитализацию </a:t>
            </a:r>
            <a:b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федеральном регистре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FE5F07-3366-4DB1-A67D-EB2A5121A3DB}"/>
              </a:ext>
            </a:extLst>
          </p:cNvPr>
          <p:cNvSpPr txBox="1"/>
          <p:nvPr/>
        </p:nvSpPr>
        <p:spPr>
          <a:xfrm>
            <a:off x="6338801" y="4605699"/>
            <a:ext cx="50778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Донести информацию до МО, в которой был госпитализирован пациент о необходимости внести информацию о госпитализации пациента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E2FCEB36-43A8-4B9D-85EE-FD240CD88958}"/>
              </a:ext>
            </a:extLst>
          </p:cNvPr>
          <p:cNvSpPr/>
          <p:nvPr/>
        </p:nvSpPr>
        <p:spPr>
          <a:xfrm>
            <a:off x="4598678" y="2332453"/>
            <a:ext cx="1229360" cy="341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2C65BAF5-3287-4EB6-AE96-FF8992D28EC3}"/>
              </a:ext>
            </a:extLst>
          </p:cNvPr>
          <p:cNvSpPr/>
          <p:nvPr/>
        </p:nvSpPr>
        <p:spPr>
          <a:xfrm>
            <a:off x="4598678" y="3008225"/>
            <a:ext cx="1229360" cy="341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9E964941-42CB-4903-9B6E-15EE21292DDA}"/>
              </a:ext>
            </a:extLst>
          </p:cNvPr>
          <p:cNvSpPr/>
          <p:nvPr/>
        </p:nvSpPr>
        <p:spPr>
          <a:xfrm>
            <a:off x="4598678" y="4834767"/>
            <a:ext cx="1229360" cy="341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F16A052D-81A2-4C44-8CE0-4479B4D5D759}"/>
              </a:ext>
            </a:extLst>
          </p:cNvPr>
          <p:cNvSpPr/>
          <p:nvPr/>
        </p:nvSpPr>
        <p:spPr>
          <a:xfrm>
            <a:off x="4598678" y="5688537"/>
            <a:ext cx="1229360" cy="341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AEB333-BABE-4E78-99FF-21570CE2543F}"/>
              </a:ext>
            </a:extLst>
          </p:cNvPr>
          <p:cNvSpPr txBox="1"/>
          <p:nvPr/>
        </p:nvSpPr>
        <p:spPr>
          <a:xfrm rot="16200000">
            <a:off x="-528442" y="4676010"/>
            <a:ext cx="22341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информации 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 «РЛПК»</a:t>
            </a:r>
          </a:p>
        </p:txBody>
      </p:sp>
      <p:sp>
        <p:nvSpPr>
          <p:cNvPr id="31" name="Левая фигурная скобка 30">
            <a:extLst>
              <a:ext uri="{FF2B5EF4-FFF2-40B4-BE49-F238E27FC236}">
                <a16:creationId xmlns:a16="http://schemas.microsoft.com/office/drawing/2014/main" id="{669E4DFE-0AA9-483F-98E2-CEB709DD49DC}"/>
              </a:ext>
            </a:extLst>
          </p:cNvPr>
          <p:cNvSpPr/>
          <p:nvPr/>
        </p:nvSpPr>
        <p:spPr>
          <a:xfrm>
            <a:off x="907696" y="3676650"/>
            <a:ext cx="89333" cy="242728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73C611-D482-47FB-A3FB-A0C1F15A37FC}"/>
              </a:ext>
            </a:extLst>
          </p:cNvPr>
          <p:cNvSpPr txBox="1"/>
          <p:nvPr/>
        </p:nvSpPr>
        <p:spPr>
          <a:xfrm>
            <a:off x="988117" y="2214733"/>
            <a:ext cx="3243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без результата – не дошло до лаборатории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7B245C-92B7-4694-A1BA-26FD46D73CB2}"/>
              </a:ext>
            </a:extLst>
          </p:cNvPr>
          <p:cNvSpPr txBox="1"/>
          <p:nvPr/>
        </p:nvSpPr>
        <p:spPr>
          <a:xfrm>
            <a:off x="6338802" y="2214328"/>
            <a:ext cx="32452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Пометить направление </a:t>
            </a:r>
            <a:b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удаление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FD82A40-6359-454A-8731-1492C9751667}"/>
              </a:ext>
            </a:extLst>
          </p:cNvPr>
          <p:cNvSpPr/>
          <p:nvPr/>
        </p:nvSpPr>
        <p:spPr>
          <a:xfrm>
            <a:off x="192087" y="6410619"/>
            <a:ext cx="1207611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Для выявления типа дефекта необходимо сверить информацию о пациенте с федеральным регистром!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6C7EC62-71F0-4429-BB6F-7BA55CF09F9F}"/>
              </a:ext>
            </a:extLst>
          </p:cNvPr>
          <p:cNvSpPr/>
          <p:nvPr/>
        </p:nvSpPr>
        <p:spPr>
          <a:xfrm>
            <a:off x="997029" y="5658867"/>
            <a:ext cx="3243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проставлен статус «Получен» лабораторией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C09CC6D-5575-4390-931C-2D087566AB3C}"/>
              </a:ext>
            </a:extLst>
          </p:cNvPr>
          <p:cNvSpPr/>
          <p:nvPr/>
        </p:nvSpPr>
        <p:spPr>
          <a:xfrm>
            <a:off x="6338801" y="5507285"/>
            <a:ext cx="4984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Донести информацию до лаборатории, в которой </a:t>
            </a:r>
            <a:b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направлен ПЦР анализ о необходимости </a:t>
            </a:r>
            <a:b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внести информацию получении пробы</a:t>
            </a:r>
          </a:p>
        </p:txBody>
      </p: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F1E4A01A-FF7E-4A7F-99D4-5A15A9D1CA9D}"/>
              </a:ext>
            </a:extLst>
          </p:cNvPr>
          <p:cNvSpPr/>
          <p:nvPr/>
        </p:nvSpPr>
        <p:spPr>
          <a:xfrm>
            <a:off x="4598678" y="3815523"/>
            <a:ext cx="1229360" cy="341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FAF662B-C77A-4948-A09B-B1C762F553D4}"/>
              </a:ext>
            </a:extLst>
          </p:cNvPr>
          <p:cNvGrpSpPr/>
          <p:nvPr/>
        </p:nvGrpSpPr>
        <p:grpSpPr>
          <a:xfrm>
            <a:off x="2149961" y="1223633"/>
            <a:ext cx="7380288" cy="360404"/>
            <a:chOff x="170309" y="5984277"/>
            <a:chExt cx="6672451" cy="360404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BC664065-68F6-46F2-9BF2-CC9889557CF7}"/>
                </a:ext>
              </a:extLst>
            </p:cNvPr>
            <p:cNvSpPr/>
            <p:nvPr/>
          </p:nvSpPr>
          <p:spPr>
            <a:xfrm>
              <a:off x="170309" y="5984277"/>
              <a:ext cx="6672451" cy="360404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540F5AC4-A3EB-473F-87D3-2CD3EA44D9AA}"/>
                </a:ext>
              </a:extLst>
            </p:cNvPr>
            <p:cNvSpPr/>
            <p:nvPr/>
          </p:nvSpPr>
          <p:spPr>
            <a:xfrm>
              <a:off x="192087" y="5993545"/>
              <a:ext cx="6650673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Одному пациенту может соответствовать несколько типов дефектов!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94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95D0CE-7E3E-4F87-A769-A79A1FA1E008}"/>
              </a:ext>
            </a:extLst>
          </p:cNvPr>
          <p:cNvSpPr/>
          <p:nvPr/>
        </p:nvSpPr>
        <p:spPr>
          <a:xfrm>
            <a:off x="192087" y="428596"/>
            <a:ext cx="6359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Направление без результата – </a:t>
            </a:r>
            <a:b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не дошло до лаборатории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E297049-D722-4A14-B995-23E25BF46896}"/>
              </a:ext>
            </a:extLst>
          </p:cNvPr>
          <p:cNvSpPr/>
          <p:nvPr/>
        </p:nvSpPr>
        <p:spPr>
          <a:xfrm>
            <a:off x="288583" y="1339134"/>
            <a:ext cx="4583455" cy="9070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3D675-634E-4259-A7BF-477A681F1736}"/>
              </a:ext>
            </a:extLst>
          </p:cNvPr>
          <p:cNvSpPr txBox="1"/>
          <p:nvPr/>
        </p:nvSpPr>
        <p:spPr>
          <a:xfrm>
            <a:off x="436241" y="1291084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Списки: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984C6-A67F-4C1D-B7C6-9ADD8AA28F95}"/>
              </a:ext>
            </a:extLst>
          </p:cNvPr>
          <p:cNvSpPr txBox="1"/>
          <p:nvPr/>
        </p:nvSpPr>
        <p:spPr>
          <a:xfrm>
            <a:off x="453958" y="1638607"/>
            <a:ext cx="397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ПЦР +, есть направление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ПЦР -, есть направление</a:t>
            </a:r>
          </a:p>
        </p:txBody>
      </p:sp>
      <p:pic>
        <p:nvPicPr>
          <p:cNvPr id="8" name="Рисунок 7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BC392E0-E74B-4324-8E0C-48E0EDA0B8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t="6231" r="35063" b="71096"/>
          <a:stretch/>
        </p:blipFill>
        <p:spPr>
          <a:xfrm>
            <a:off x="5037413" y="1376363"/>
            <a:ext cx="6932889" cy="1404937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F1F088E-DB53-478D-8914-CEBADF4E5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672804"/>
              </p:ext>
            </p:extLst>
          </p:nvPr>
        </p:nvGraphicFramePr>
        <p:xfrm>
          <a:off x="5208271" y="2556510"/>
          <a:ext cx="4842508" cy="810419"/>
        </p:xfrm>
        <a:graphic>
          <a:graphicData uri="http://schemas.openxmlformats.org/drawingml/2006/table">
            <a:tbl>
              <a:tblPr/>
              <a:tblGrid>
                <a:gridCol w="232094">
                  <a:extLst>
                    <a:ext uri="{9D8B030D-6E8A-4147-A177-3AD203B41FA5}">
                      <a16:colId xmlns:a16="http://schemas.microsoft.com/office/drawing/2014/main" val="1094739776"/>
                    </a:ext>
                  </a:extLst>
                </a:gridCol>
                <a:gridCol w="550732">
                  <a:extLst>
                    <a:ext uri="{9D8B030D-6E8A-4147-A177-3AD203B41FA5}">
                      <a16:colId xmlns:a16="http://schemas.microsoft.com/office/drawing/2014/main" val="1577738066"/>
                    </a:ext>
                  </a:extLst>
                </a:gridCol>
                <a:gridCol w="1081795">
                  <a:extLst>
                    <a:ext uri="{9D8B030D-6E8A-4147-A177-3AD203B41FA5}">
                      <a16:colId xmlns:a16="http://schemas.microsoft.com/office/drawing/2014/main" val="1839683496"/>
                    </a:ext>
                  </a:extLst>
                </a:gridCol>
                <a:gridCol w="1168339">
                  <a:extLst>
                    <a:ext uri="{9D8B030D-6E8A-4147-A177-3AD203B41FA5}">
                      <a16:colId xmlns:a16="http://schemas.microsoft.com/office/drawing/2014/main" val="1951138910"/>
                    </a:ext>
                  </a:extLst>
                </a:gridCol>
                <a:gridCol w="747422">
                  <a:extLst>
                    <a:ext uri="{9D8B030D-6E8A-4147-A177-3AD203B41FA5}">
                      <a16:colId xmlns:a16="http://schemas.microsoft.com/office/drawing/2014/main" val="3795127024"/>
                    </a:ext>
                  </a:extLst>
                </a:gridCol>
                <a:gridCol w="1062126">
                  <a:extLst>
                    <a:ext uri="{9D8B030D-6E8A-4147-A177-3AD203B41FA5}">
                      <a16:colId xmlns:a16="http://schemas.microsoft.com/office/drawing/2014/main" val="3323751587"/>
                    </a:ext>
                  </a:extLst>
                </a:gridCol>
              </a:tblGrid>
              <a:tr h="398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0" dirty="0">
                          <a:effectLst/>
                          <a:latin typeface="Times New Roman" panose="02020603050405020304" pitchFamily="18" charset="0"/>
                        </a:rPr>
                        <a:t>id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</a:rPr>
                        <a:t>Пациент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</a:rPr>
                        <a:t>Адрес пациента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</a:rPr>
                        <a:t>Дата последнего результата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</a:rPr>
                        <a:t>Количество дней между текущей даты и датой последнего результата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69953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</a:rPr>
                        <a:t>22222</a:t>
                      </a:r>
                      <a:endParaRPr lang="en-US" sz="700" i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</a:rPr>
                        <a:t>Иванов Иван Иванов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</a:rPr>
                        <a:t>Страхова д.8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</a:rPr>
                        <a:t>21.06.2020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i="0" dirty="0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324966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D34C92D-D1F0-4385-A55B-F4B703926AD7}"/>
              </a:ext>
            </a:extLst>
          </p:cNvPr>
          <p:cNvSpPr/>
          <p:nvPr/>
        </p:nvSpPr>
        <p:spPr>
          <a:xfrm>
            <a:off x="5965508" y="1805940"/>
            <a:ext cx="1667827" cy="81915"/>
          </a:xfrm>
          <a:prstGeom prst="rect">
            <a:avLst/>
          </a:prstGeom>
          <a:solidFill>
            <a:srgbClr val="FFFFFF"/>
          </a:solidFill>
          <a:ln>
            <a:solidFill>
              <a:srgbClr val="FFF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7FF8624-F4A6-4356-BB96-AEEDFBC759EB}"/>
              </a:ext>
            </a:extLst>
          </p:cNvPr>
          <p:cNvSpPr/>
          <p:nvPr/>
        </p:nvSpPr>
        <p:spPr>
          <a:xfrm>
            <a:off x="5037413" y="3374300"/>
            <a:ext cx="386891" cy="338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D13B64E-3FD6-45FB-8B42-3BD3770B0FDA}"/>
              </a:ext>
            </a:extLst>
          </p:cNvPr>
          <p:cNvGrpSpPr/>
          <p:nvPr/>
        </p:nvGrpSpPr>
        <p:grpSpPr>
          <a:xfrm>
            <a:off x="5092040" y="3280636"/>
            <a:ext cx="535913" cy="420871"/>
            <a:chOff x="1115732" y="3968549"/>
            <a:chExt cx="535913" cy="42087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4598B7-E76A-4756-9FEB-9404418F5493}"/>
                </a:ext>
              </a:extLst>
            </p:cNvPr>
            <p:cNvSpPr txBox="1"/>
            <p:nvPr/>
          </p:nvSpPr>
          <p:spPr>
            <a:xfrm>
              <a:off x="1115732" y="4081643"/>
              <a:ext cx="376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" name="Стрелка: вниз 14">
              <a:extLst>
                <a:ext uri="{FF2B5EF4-FFF2-40B4-BE49-F238E27FC236}">
                  <a16:creationId xmlns:a16="http://schemas.microsoft.com/office/drawing/2014/main" id="{28610D8D-8090-472B-94A0-A2A5973154AC}"/>
                </a:ext>
              </a:extLst>
            </p:cNvPr>
            <p:cNvSpPr/>
            <p:nvPr/>
          </p:nvSpPr>
          <p:spPr>
            <a:xfrm rot="13765029">
              <a:off x="1394921" y="3899043"/>
              <a:ext cx="187217" cy="32623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C780761-914B-43A5-A18D-BDC2BFB11EF6}"/>
              </a:ext>
            </a:extLst>
          </p:cNvPr>
          <p:cNvSpPr/>
          <p:nvPr/>
        </p:nvSpPr>
        <p:spPr>
          <a:xfrm>
            <a:off x="288583" y="2346376"/>
            <a:ext cx="2435024" cy="10826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DE7FA-C20E-4EF0-BAEC-B7AEF5B28B53}"/>
              </a:ext>
            </a:extLst>
          </p:cNvPr>
          <p:cNvSpPr txBox="1"/>
          <p:nvPr/>
        </p:nvSpPr>
        <p:spPr>
          <a:xfrm>
            <a:off x="411636" y="2460323"/>
            <a:ext cx="2477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Двойное нажатие правой кнопкой мыши </a:t>
            </a:r>
            <a:b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пациента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0D4CF52-3A73-443C-8F3C-BAC838ABC192}"/>
              </a:ext>
            </a:extLst>
          </p:cNvPr>
          <p:cNvSpPr/>
          <p:nvPr/>
        </p:nvSpPr>
        <p:spPr>
          <a:xfrm>
            <a:off x="370104" y="2460323"/>
            <a:ext cx="386891" cy="338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D79E395-51DD-4BF2-A951-D47C137226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81" r="40860" b="90362"/>
          <a:stretch/>
        </p:blipFill>
        <p:spPr>
          <a:xfrm>
            <a:off x="5230858" y="3838015"/>
            <a:ext cx="6359183" cy="660961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F8112D65-F227-4C3F-9FD6-8336C88EA804}"/>
              </a:ext>
            </a:extLst>
          </p:cNvPr>
          <p:cNvSpPr/>
          <p:nvPr/>
        </p:nvSpPr>
        <p:spPr>
          <a:xfrm>
            <a:off x="5965508" y="4508500"/>
            <a:ext cx="386891" cy="338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F75C698-88AA-41B5-B5F5-F7083555FE6D}"/>
              </a:ext>
            </a:extLst>
          </p:cNvPr>
          <p:cNvGrpSpPr/>
          <p:nvPr/>
        </p:nvGrpSpPr>
        <p:grpSpPr>
          <a:xfrm>
            <a:off x="6020135" y="4414836"/>
            <a:ext cx="535913" cy="420871"/>
            <a:chOff x="1115732" y="3968549"/>
            <a:chExt cx="535913" cy="42087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9818DD-EBE0-4AB2-BBA1-B441DB5B9C34}"/>
                </a:ext>
              </a:extLst>
            </p:cNvPr>
            <p:cNvSpPr txBox="1"/>
            <p:nvPr/>
          </p:nvSpPr>
          <p:spPr>
            <a:xfrm>
              <a:off x="1115732" y="4081643"/>
              <a:ext cx="376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Стрелка: вниз 23">
              <a:extLst>
                <a:ext uri="{FF2B5EF4-FFF2-40B4-BE49-F238E27FC236}">
                  <a16:creationId xmlns:a16="http://schemas.microsoft.com/office/drawing/2014/main" id="{5A6097F0-45B0-4A6D-999C-22E55A6C7034}"/>
                </a:ext>
              </a:extLst>
            </p:cNvPr>
            <p:cNvSpPr/>
            <p:nvPr/>
          </p:nvSpPr>
          <p:spPr>
            <a:xfrm rot="13765029">
              <a:off x="1394921" y="3899043"/>
              <a:ext cx="187217" cy="32623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942B9EA-FB92-427B-B954-FE7526C00D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75" t="72471" r="28906" b="14302"/>
          <a:stretch/>
        </p:blipFill>
        <p:spPr>
          <a:xfrm>
            <a:off x="3760491" y="4970062"/>
            <a:ext cx="7829550" cy="907076"/>
          </a:xfrm>
          <a:prstGeom prst="rect">
            <a:avLst/>
          </a:prstGeom>
        </p:spPr>
      </p:pic>
      <p:sp>
        <p:nvSpPr>
          <p:cNvPr id="27" name="Овал 26">
            <a:extLst>
              <a:ext uri="{FF2B5EF4-FFF2-40B4-BE49-F238E27FC236}">
                <a16:creationId xmlns:a16="http://schemas.microsoft.com/office/drawing/2014/main" id="{19FA14B3-019B-40FF-9A18-5403F2016F78}"/>
              </a:ext>
            </a:extLst>
          </p:cNvPr>
          <p:cNvSpPr/>
          <p:nvPr/>
        </p:nvSpPr>
        <p:spPr>
          <a:xfrm>
            <a:off x="5081188" y="4954369"/>
            <a:ext cx="386891" cy="338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A5E5AD5-DFB8-4933-8C62-A21D921E0172}"/>
              </a:ext>
            </a:extLst>
          </p:cNvPr>
          <p:cNvGrpSpPr/>
          <p:nvPr/>
        </p:nvGrpSpPr>
        <p:grpSpPr>
          <a:xfrm>
            <a:off x="4883866" y="4973799"/>
            <a:ext cx="627988" cy="422772"/>
            <a:chOff x="863783" y="4081643"/>
            <a:chExt cx="627988" cy="42277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DA6494-7844-4C62-883C-33766893BFE1}"/>
                </a:ext>
              </a:extLst>
            </p:cNvPr>
            <p:cNvSpPr txBox="1"/>
            <p:nvPr/>
          </p:nvSpPr>
          <p:spPr>
            <a:xfrm>
              <a:off x="1115732" y="4081643"/>
              <a:ext cx="376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0" name="Стрелка: вниз 29">
              <a:extLst>
                <a:ext uri="{FF2B5EF4-FFF2-40B4-BE49-F238E27FC236}">
                  <a16:creationId xmlns:a16="http://schemas.microsoft.com/office/drawing/2014/main" id="{61C85C7B-22AA-4CAB-A43B-F1210C420325}"/>
                </a:ext>
              </a:extLst>
            </p:cNvPr>
            <p:cNvSpPr/>
            <p:nvPr/>
          </p:nvSpPr>
          <p:spPr>
            <a:xfrm rot="2882104">
              <a:off x="933289" y="4247692"/>
              <a:ext cx="187217" cy="32623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5A1BD2F-972A-461D-A8F3-8AD286B6A870}"/>
              </a:ext>
            </a:extLst>
          </p:cNvPr>
          <p:cNvSpPr/>
          <p:nvPr/>
        </p:nvSpPr>
        <p:spPr>
          <a:xfrm>
            <a:off x="288583" y="3533912"/>
            <a:ext cx="2435024" cy="10826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109DA7-6CD6-45DC-A143-70AB553AC431}"/>
              </a:ext>
            </a:extLst>
          </p:cNvPr>
          <p:cNvSpPr txBox="1"/>
          <p:nvPr/>
        </p:nvSpPr>
        <p:spPr>
          <a:xfrm>
            <a:off x="411636" y="3647859"/>
            <a:ext cx="2477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Выбрать раздел «Лабораторные анализы»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DDFC7465-FDD6-4D0A-9379-8EF9F346C45E}"/>
              </a:ext>
            </a:extLst>
          </p:cNvPr>
          <p:cNvSpPr/>
          <p:nvPr/>
        </p:nvSpPr>
        <p:spPr>
          <a:xfrm>
            <a:off x="370104" y="3647859"/>
            <a:ext cx="386891" cy="338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AACFD574-EABB-4F18-8351-0155471D9662}"/>
              </a:ext>
            </a:extLst>
          </p:cNvPr>
          <p:cNvSpPr/>
          <p:nvPr/>
        </p:nvSpPr>
        <p:spPr>
          <a:xfrm>
            <a:off x="288582" y="4685652"/>
            <a:ext cx="2749257" cy="1491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D6658C8-5709-4B39-97E4-027AC25D7002}"/>
              </a:ext>
            </a:extLst>
          </p:cNvPr>
          <p:cNvSpPr txBox="1"/>
          <p:nvPr/>
        </p:nvSpPr>
        <p:spPr>
          <a:xfrm>
            <a:off x="411636" y="4799599"/>
            <a:ext cx="247734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Выбрать направление для пометки на удаление, двойным нажатием открыть направление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404025D7-94AA-4CC7-94BA-88295D9C97D7}"/>
              </a:ext>
            </a:extLst>
          </p:cNvPr>
          <p:cNvSpPr/>
          <p:nvPr/>
        </p:nvSpPr>
        <p:spPr>
          <a:xfrm>
            <a:off x="370104" y="4799599"/>
            <a:ext cx="386891" cy="338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3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E687BEF-8F09-4366-A894-F8E9C6E1E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3" t="7556" r="833" b="27193"/>
          <a:stretch/>
        </p:blipFill>
        <p:spPr>
          <a:xfrm>
            <a:off x="3945848" y="2294260"/>
            <a:ext cx="7697659" cy="341087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95D0CE-7E3E-4F87-A769-A79A1FA1E008}"/>
              </a:ext>
            </a:extLst>
          </p:cNvPr>
          <p:cNvSpPr/>
          <p:nvPr/>
        </p:nvSpPr>
        <p:spPr>
          <a:xfrm>
            <a:off x="192087" y="428596"/>
            <a:ext cx="6359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Направление без результата – </a:t>
            </a:r>
            <a:b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не дошло до лаборатории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D34C92D-D1F0-4385-A55B-F4B703926AD7}"/>
              </a:ext>
            </a:extLst>
          </p:cNvPr>
          <p:cNvSpPr/>
          <p:nvPr/>
        </p:nvSpPr>
        <p:spPr>
          <a:xfrm>
            <a:off x="5965508" y="1805940"/>
            <a:ext cx="1667827" cy="81915"/>
          </a:xfrm>
          <a:prstGeom prst="rect">
            <a:avLst/>
          </a:prstGeom>
          <a:solidFill>
            <a:srgbClr val="FFFFFF"/>
          </a:solidFill>
          <a:ln>
            <a:solidFill>
              <a:srgbClr val="FFF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7FF8624-F4A6-4356-BB96-AEEDFBC759EB}"/>
              </a:ext>
            </a:extLst>
          </p:cNvPr>
          <p:cNvSpPr/>
          <p:nvPr/>
        </p:nvSpPr>
        <p:spPr>
          <a:xfrm>
            <a:off x="11643507" y="2054105"/>
            <a:ext cx="386891" cy="338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D13B64E-3FD6-45FB-8B42-3BD3770B0FDA}"/>
              </a:ext>
            </a:extLst>
          </p:cNvPr>
          <p:cNvGrpSpPr/>
          <p:nvPr/>
        </p:nvGrpSpPr>
        <p:grpSpPr>
          <a:xfrm>
            <a:off x="11453080" y="2073535"/>
            <a:ext cx="621093" cy="460782"/>
            <a:chOff x="870678" y="4081643"/>
            <a:chExt cx="621093" cy="46078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4598B7-E76A-4756-9FEB-9404418F5493}"/>
                </a:ext>
              </a:extLst>
            </p:cNvPr>
            <p:cNvSpPr txBox="1"/>
            <p:nvPr/>
          </p:nvSpPr>
          <p:spPr>
            <a:xfrm>
              <a:off x="1115732" y="4081643"/>
              <a:ext cx="376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5" name="Стрелка: вниз 14">
              <a:extLst>
                <a:ext uri="{FF2B5EF4-FFF2-40B4-BE49-F238E27FC236}">
                  <a16:creationId xmlns:a16="http://schemas.microsoft.com/office/drawing/2014/main" id="{28610D8D-8090-472B-94A0-A2A5973154AC}"/>
                </a:ext>
              </a:extLst>
            </p:cNvPr>
            <p:cNvSpPr/>
            <p:nvPr/>
          </p:nvSpPr>
          <p:spPr>
            <a:xfrm rot="2813365">
              <a:off x="940184" y="4285702"/>
              <a:ext cx="187217" cy="32623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C780761-914B-43A5-A18D-BDC2BFB11EF6}"/>
              </a:ext>
            </a:extLst>
          </p:cNvPr>
          <p:cNvSpPr/>
          <p:nvPr/>
        </p:nvSpPr>
        <p:spPr>
          <a:xfrm>
            <a:off x="288583" y="2346376"/>
            <a:ext cx="2521672" cy="10826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DE7FA-C20E-4EF0-BAEC-B7AEF5B28B53}"/>
              </a:ext>
            </a:extLst>
          </p:cNvPr>
          <p:cNvSpPr txBox="1"/>
          <p:nvPr/>
        </p:nvSpPr>
        <p:spPr>
          <a:xfrm>
            <a:off x="411636" y="2460323"/>
            <a:ext cx="24773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Выбрать «Еще»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0D4CF52-3A73-443C-8F3C-BAC838ABC192}"/>
              </a:ext>
            </a:extLst>
          </p:cNvPr>
          <p:cNvSpPr/>
          <p:nvPr/>
        </p:nvSpPr>
        <p:spPr>
          <a:xfrm>
            <a:off x="370104" y="2460323"/>
            <a:ext cx="386891" cy="338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F8112D65-F227-4C3F-9FD6-8336C88EA804}"/>
              </a:ext>
            </a:extLst>
          </p:cNvPr>
          <p:cNvSpPr/>
          <p:nvPr/>
        </p:nvSpPr>
        <p:spPr>
          <a:xfrm>
            <a:off x="9232583" y="3609111"/>
            <a:ext cx="386891" cy="338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F75C698-88AA-41B5-B5F5-F7083555FE6D}"/>
              </a:ext>
            </a:extLst>
          </p:cNvPr>
          <p:cNvGrpSpPr/>
          <p:nvPr/>
        </p:nvGrpSpPr>
        <p:grpSpPr>
          <a:xfrm>
            <a:off x="9287210" y="3515447"/>
            <a:ext cx="535913" cy="420871"/>
            <a:chOff x="1115732" y="3968549"/>
            <a:chExt cx="535913" cy="42087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9818DD-EBE0-4AB2-BBA1-B441DB5B9C34}"/>
                </a:ext>
              </a:extLst>
            </p:cNvPr>
            <p:cNvSpPr txBox="1"/>
            <p:nvPr/>
          </p:nvSpPr>
          <p:spPr>
            <a:xfrm>
              <a:off x="1115732" y="4081643"/>
              <a:ext cx="376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4" name="Стрелка: вниз 23">
              <a:extLst>
                <a:ext uri="{FF2B5EF4-FFF2-40B4-BE49-F238E27FC236}">
                  <a16:creationId xmlns:a16="http://schemas.microsoft.com/office/drawing/2014/main" id="{5A6097F0-45B0-4A6D-999C-22E55A6C7034}"/>
                </a:ext>
              </a:extLst>
            </p:cNvPr>
            <p:cNvSpPr/>
            <p:nvPr/>
          </p:nvSpPr>
          <p:spPr>
            <a:xfrm rot="13765029">
              <a:off x="1394921" y="3899043"/>
              <a:ext cx="187217" cy="32623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5A1BD2F-972A-461D-A8F3-8AD286B6A870}"/>
              </a:ext>
            </a:extLst>
          </p:cNvPr>
          <p:cNvSpPr/>
          <p:nvPr/>
        </p:nvSpPr>
        <p:spPr>
          <a:xfrm>
            <a:off x="288582" y="3533912"/>
            <a:ext cx="2521673" cy="10826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109DA7-6CD6-45DC-A143-70AB553AC431}"/>
              </a:ext>
            </a:extLst>
          </p:cNvPr>
          <p:cNvSpPr txBox="1"/>
          <p:nvPr/>
        </p:nvSpPr>
        <p:spPr>
          <a:xfrm>
            <a:off x="411636" y="3647859"/>
            <a:ext cx="2477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В разделе выбрать «Пометить на удаление/снять пометку»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DDFC7465-FDD6-4D0A-9379-8EF9F346C45E}"/>
              </a:ext>
            </a:extLst>
          </p:cNvPr>
          <p:cNvSpPr/>
          <p:nvPr/>
        </p:nvSpPr>
        <p:spPr>
          <a:xfrm>
            <a:off x="370104" y="3604612"/>
            <a:ext cx="386891" cy="338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68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B32E7B-2CF5-46F7-84D5-6255B479E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64" t="7014" r="7834" b="84120"/>
          <a:stretch/>
        </p:blipFill>
        <p:spPr>
          <a:xfrm>
            <a:off x="300038" y="4874386"/>
            <a:ext cx="9407682" cy="622173"/>
          </a:xfrm>
          <a:prstGeom prst="rect">
            <a:avLst/>
          </a:prstGeom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A0DE8AE0-B649-412C-9A85-08A11A4E81CD}"/>
              </a:ext>
            </a:extLst>
          </p:cNvPr>
          <p:cNvSpPr/>
          <p:nvPr/>
        </p:nvSpPr>
        <p:spPr>
          <a:xfrm>
            <a:off x="8853754" y="4734632"/>
            <a:ext cx="386891" cy="338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91E04D-AE22-4B3A-90CF-4F1B8EF664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29" r="57258" b="74767"/>
          <a:stretch/>
        </p:blipFill>
        <p:spPr>
          <a:xfrm>
            <a:off x="300038" y="3280592"/>
            <a:ext cx="5211107" cy="1433649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2D68B228-6C72-46A7-9F02-A9051256C60B}"/>
              </a:ext>
            </a:extLst>
          </p:cNvPr>
          <p:cNvSpPr/>
          <p:nvPr/>
        </p:nvSpPr>
        <p:spPr>
          <a:xfrm>
            <a:off x="5419619" y="3367211"/>
            <a:ext cx="386891" cy="338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0E2A2C-9091-4D43-8C86-3829265B58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29" r="53633" b="71479"/>
          <a:stretch/>
        </p:blipFill>
        <p:spPr>
          <a:xfrm>
            <a:off x="300038" y="1405659"/>
            <a:ext cx="5653087" cy="1659092"/>
          </a:xfrm>
          <a:prstGeom prst="rect">
            <a:avLst/>
          </a:prstGeom>
        </p:spPr>
      </p:pic>
      <p:sp>
        <p:nvSpPr>
          <p:cNvPr id="38" name="Овал 37">
            <a:extLst>
              <a:ext uri="{FF2B5EF4-FFF2-40B4-BE49-F238E27FC236}">
                <a16:creationId xmlns:a16="http://schemas.microsoft.com/office/drawing/2014/main" id="{091A4AA6-3E2B-46C2-A411-97D5F4E47623}"/>
              </a:ext>
            </a:extLst>
          </p:cNvPr>
          <p:cNvSpPr/>
          <p:nvPr/>
        </p:nvSpPr>
        <p:spPr>
          <a:xfrm>
            <a:off x="1904103" y="1966108"/>
            <a:ext cx="386891" cy="338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E6F91994-C5B1-4779-A3BC-54ADE3F92E6C}"/>
              </a:ext>
            </a:extLst>
          </p:cNvPr>
          <p:cNvSpPr/>
          <p:nvPr/>
        </p:nvSpPr>
        <p:spPr>
          <a:xfrm>
            <a:off x="3330982" y="2787286"/>
            <a:ext cx="386891" cy="338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95D0CE-7E3E-4F87-A769-A79A1FA1E008}"/>
              </a:ext>
            </a:extLst>
          </p:cNvPr>
          <p:cNvSpPr/>
          <p:nvPr/>
        </p:nvSpPr>
        <p:spPr>
          <a:xfrm>
            <a:off x="192087" y="428596"/>
            <a:ext cx="635918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Дублирование карточки пациента в картотеке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 пациентах в ИС «РЛПК»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3284E4A-62C0-4D3D-ADD3-C08E77B99686}"/>
              </a:ext>
            </a:extLst>
          </p:cNvPr>
          <p:cNvSpPr/>
          <p:nvPr/>
        </p:nvSpPr>
        <p:spPr>
          <a:xfrm>
            <a:off x="6773180" y="1389934"/>
            <a:ext cx="4583455" cy="9070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DA75A3-7231-4895-981C-F8C0299F24FD}"/>
              </a:ext>
            </a:extLst>
          </p:cNvPr>
          <p:cNvSpPr txBox="1"/>
          <p:nvPr/>
        </p:nvSpPr>
        <p:spPr>
          <a:xfrm>
            <a:off x="6920838" y="1341884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Задача: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7A9250-7CED-4B49-A442-4089521A093C}"/>
              </a:ext>
            </a:extLst>
          </p:cNvPr>
          <p:cNvSpPr txBox="1"/>
          <p:nvPr/>
        </p:nvSpPr>
        <p:spPr>
          <a:xfrm>
            <a:off x="6938555" y="1689407"/>
            <a:ext cx="397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Выслать задублированные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пациентов в тех. поддержку ИС «РЛПК»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8A13CB3-9D2C-4A13-AB48-ABF545B9B7B0}"/>
              </a:ext>
            </a:extLst>
          </p:cNvPr>
          <p:cNvGrpSpPr/>
          <p:nvPr/>
        </p:nvGrpSpPr>
        <p:grpSpPr>
          <a:xfrm>
            <a:off x="1767552" y="1958456"/>
            <a:ext cx="466525" cy="434589"/>
            <a:chOff x="1582412" y="4493793"/>
            <a:chExt cx="466525" cy="434589"/>
          </a:xfrm>
        </p:grpSpPr>
        <p:sp>
          <p:nvSpPr>
            <p:cNvPr id="28" name="Стрелка: вниз 27">
              <a:extLst>
                <a:ext uri="{FF2B5EF4-FFF2-40B4-BE49-F238E27FC236}">
                  <a16:creationId xmlns:a16="http://schemas.microsoft.com/office/drawing/2014/main" id="{21536114-C5C4-48ED-BA42-EB30E14E9657}"/>
                </a:ext>
              </a:extLst>
            </p:cNvPr>
            <p:cNvSpPr/>
            <p:nvPr/>
          </p:nvSpPr>
          <p:spPr>
            <a:xfrm rot="3598459">
              <a:off x="1627781" y="4720968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80C93CE-5208-406D-A52F-88792D5BA705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65083D4-55D2-4850-9AEA-755AF38B6BCA}"/>
              </a:ext>
            </a:extLst>
          </p:cNvPr>
          <p:cNvGrpSpPr/>
          <p:nvPr/>
        </p:nvGrpSpPr>
        <p:grpSpPr>
          <a:xfrm>
            <a:off x="3103048" y="2783201"/>
            <a:ext cx="568669" cy="338554"/>
            <a:chOff x="1480268" y="4493793"/>
            <a:chExt cx="568669" cy="338554"/>
          </a:xfrm>
        </p:grpSpPr>
        <p:sp>
          <p:nvSpPr>
            <p:cNvPr id="32" name="Стрелка: вниз 31">
              <a:extLst>
                <a:ext uri="{FF2B5EF4-FFF2-40B4-BE49-F238E27FC236}">
                  <a16:creationId xmlns:a16="http://schemas.microsoft.com/office/drawing/2014/main" id="{9C5A718C-F11D-4D53-AC4C-69B5FE496BB5}"/>
                </a:ext>
              </a:extLst>
            </p:cNvPr>
            <p:cNvSpPr/>
            <p:nvPr/>
          </p:nvSpPr>
          <p:spPr>
            <a:xfrm rot="6258702">
              <a:off x="1525637" y="4527466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3C93EF-8C54-48E7-93E1-257D14931D91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3FD3A3BF-E300-4337-BA14-0BD165E68571}"/>
              </a:ext>
            </a:extLst>
          </p:cNvPr>
          <p:cNvSpPr/>
          <p:nvPr/>
        </p:nvSpPr>
        <p:spPr>
          <a:xfrm>
            <a:off x="6792019" y="2373845"/>
            <a:ext cx="4564616" cy="4408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 «РЛПК» выбрать «Данные пациента»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819C694F-BDBA-4A70-ABDD-89668A9A67DC}"/>
              </a:ext>
            </a:extLst>
          </p:cNvPr>
          <p:cNvSpPr/>
          <p:nvPr/>
        </p:nvSpPr>
        <p:spPr>
          <a:xfrm>
            <a:off x="6792019" y="2909143"/>
            <a:ext cx="4583455" cy="4408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появившемся окне выбрать «Картотека»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F4DDDAD6-3F7B-4A49-87A6-C9E0CC3227EE}"/>
              </a:ext>
            </a:extLst>
          </p:cNvPr>
          <p:cNvSpPr/>
          <p:nvPr/>
        </p:nvSpPr>
        <p:spPr>
          <a:xfrm>
            <a:off x="6792019" y="3444441"/>
            <a:ext cx="4564616" cy="4408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появившемся окне выбрать «Поиск пациента»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99FD4CD-AB01-4E16-97CD-973A6E71212C}"/>
              </a:ext>
            </a:extLst>
          </p:cNvPr>
          <p:cNvGrpSpPr/>
          <p:nvPr/>
        </p:nvGrpSpPr>
        <p:grpSpPr>
          <a:xfrm>
            <a:off x="8796345" y="4741294"/>
            <a:ext cx="390743" cy="595490"/>
            <a:chOff x="1648034" y="4458233"/>
            <a:chExt cx="390743" cy="595490"/>
          </a:xfrm>
        </p:grpSpPr>
        <p:sp>
          <p:nvSpPr>
            <p:cNvPr id="36" name="Стрелка: вниз 35">
              <a:extLst>
                <a:ext uri="{FF2B5EF4-FFF2-40B4-BE49-F238E27FC236}">
                  <a16:creationId xmlns:a16="http://schemas.microsoft.com/office/drawing/2014/main" id="{EB31C21D-17F9-4442-B6DA-1A4C57875919}"/>
                </a:ext>
              </a:extLst>
            </p:cNvPr>
            <p:cNvSpPr/>
            <p:nvPr/>
          </p:nvSpPr>
          <p:spPr>
            <a:xfrm rot="2192260">
              <a:off x="1648034" y="4800939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5933AE-9096-43F4-A62B-32CBE446ECC4}"/>
                </a:ext>
              </a:extLst>
            </p:cNvPr>
            <p:cNvSpPr txBox="1"/>
            <p:nvPr/>
          </p:nvSpPr>
          <p:spPr>
            <a:xfrm>
              <a:off x="1738682" y="445823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3853088-B593-45EE-89D3-2978AA7A18AB}"/>
              </a:ext>
            </a:extLst>
          </p:cNvPr>
          <p:cNvGrpSpPr/>
          <p:nvPr/>
        </p:nvGrpSpPr>
        <p:grpSpPr>
          <a:xfrm>
            <a:off x="5362210" y="3360659"/>
            <a:ext cx="400903" cy="559930"/>
            <a:chOff x="1648034" y="4493793"/>
            <a:chExt cx="400903" cy="559930"/>
          </a:xfrm>
        </p:grpSpPr>
        <p:sp>
          <p:nvSpPr>
            <p:cNvPr id="52" name="Стрелка: вниз 51">
              <a:extLst>
                <a:ext uri="{FF2B5EF4-FFF2-40B4-BE49-F238E27FC236}">
                  <a16:creationId xmlns:a16="http://schemas.microsoft.com/office/drawing/2014/main" id="{8F8525DA-B7EC-466A-9BFB-B1FAED5EB098}"/>
                </a:ext>
              </a:extLst>
            </p:cNvPr>
            <p:cNvSpPr/>
            <p:nvPr/>
          </p:nvSpPr>
          <p:spPr>
            <a:xfrm rot="2192260">
              <a:off x="1648034" y="4800939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83F96C4-EF19-4221-B91D-6A84C016AEC1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F0190FEC-54F7-4630-B315-4B7585C3D0C9}"/>
              </a:ext>
            </a:extLst>
          </p:cNvPr>
          <p:cNvSpPr/>
          <p:nvPr/>
        </p:nvSpPr>
        <p:spPr>
          <a:xfrm>
            <a:off x="6792019" y="3970881"/>
            <a:ext cx="4564616" cy="4058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Ввести полностью ФИО пациента 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8F1FD9E0-89F7-47BD-B95D-EC0527F9E943}"/>
              </a:ext>
            </a:extLst>
          </p:cNvPr>
          <p:cNvSpPr/>
          <p:nvPr/>
        </p:nvSpPr>
        <p:spPr>
          <a:xfrm>
            <a:off x="671594" y="5526044"/>
            <a:ext cx="3366371" cy="8026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Удостовериться в том, что карточки принадлежат одному пациенту 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ED6C7482-D524-49A7-B249-6E3A24CF9C44}"/>
              </a:ext>
            </a:extLst>
          </p:cNvPr>
          <p:cNvSpPr/>
          <p:nvPr/>
        </p:nvSpPr>
        <p:spPr>
          <a:xfrm>
            <a:off x="4274702" y="5526043"/>
            <a:ext cx="4395643" cy="8026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Оповестить тех. поддержку ИС «РЛПК» 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необходимости объединить карточки пациента через канал тех. поддержки в Телеграмм*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7D559A09-5B71-41FF-9045-4720A18B5F50}"/>
              </a:ext>
            </a:extLst>
          </p:cNvPr>
          <p:cNvSpPr/>
          <p:nvPr/>
        </p:nvSpPr>
        <p:spPr>
          <a:xfrm>
            <a:off x="6805235" y="2479820"/>
            <a:ext cx="266639" cy="23332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92EFE86-0D80-4DC7-8D71-2250E26CCA69}"/>
              </a:ext>
            </a:extLst>
          </p:cNvPr>
          <p:cNvSpPr/>
          <p:nvPr/>
        </p:nvSpPr>
        <p:spPr>
          <a:xfrm>
            <a:off x="6805235" y="2997308"/>
            <a:ext cx="266639" cy="23332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11E5616-5339-4D31-971E-7E3A849E0F90}"/>
              </a:ext>
            </a:extLst>
          </p:cNvPr>
          <p:cNvSpPr/>
          <p:nvPr/>
        </p:nvSpPr>
        <p:spPr>
          <a:xfrm>
            <a:off x="6805234" y="3551277"/>
            <a:ext cx="266639" cy="23332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32F9DBA0-DB42-4497-B60C-5C99BDF9DC49}"/>
              </a:ext>
            </a:extLst>
          </p:cNvPr>
          <p:cNvSpPr/>
          <p:nvPr/>
        </p:nvSpPr>
        <p:spPr>
          <a:xfrm>
            <a:off x="6805234" y="4052233"/>
            <a:ext cx="266639" cy="23332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22D7E7C8-0503-4498-9585-C7CE8378F203}"/>
              </a:ext>
            </a:extLst>
          </p:cNvPr>
          <p:cNvSpPr/>
          <p:nvPr/>
        </p:nvSpPr>
        <p:spPr>
          <a:xfrm>
            <a:off x="699709" y="5585758"/>
            <a:ext cx="266639" cy="23332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F171C8E-30BC-4594-9931-BD3B1E079F69}"/>
              </a:ext>
            </a:extLst>
          </p:cNvPr>
          <p:cNvSpPr/>
          <p:nvPr/>
        </p:nvSpPr>
        <p:spPr>
          <a:xfrm>
            <a:off x="4308541" y="5591854"/>
            <a:ext cx="266639" cy="23332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76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95D0CE-7E3E-4F87-A769-A79A1FA1E008}"/>
              </a:ext>
            </a:extLst>
          </p:cNvPr>
          <p:cNvSpPr/>
          <p:nvPr/>
        </p:nvSpPr>
        <p:spPr>
          <a:xfrm>
            <a:off x="138130" y="350294"/>
            <a:ext cx="6359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 федеральном регистре 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результат лечения - «Смерть»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C3E12D60-4923-4A52-A75C-7EC26A4C4925}"/>
              </a:ext>
            </a:extLst>
          </p:cNvPr>
          <p:cNvGraphicFramePr>
            <a:graphicFrameLocks noGrp="1"/>
          </p:cNvGraphicFramePr>
          <p:nvPr/>
        </p:nvGraphicFramePr>
        <p:xfrm>
          <a:off x="324434" y="2212634"/>
          <a:ext cx="8237220" cy="1013460"/>
        </p:xfrm>
        <a:graphic>
          <a:graphicData uri="http://schemas.openxmlformats.org/drawingml/2006/table">
            <a:tbl>
              <a:tblPr/>
              <a:tblGrid>
                <a:gridCol w="746760">
                  <a:extLst>
                    <a:ext uri="{9D8B030D-6E8A-4147-A177-3AD203B41FA5}">
                      <a16:colId xmlns:a16="http://schemas.microsoft.com/office/drawing/2014/main" val="4046879735"/>
                    </a:ext>
                  </a:extLst>
                </a:gridCol>
                <a:gridCol w="987586">
                  <a:extLst>
                    <a:ext uri="{9D8B030D-6E8A-4147-A177-3AD203B41FA5}">
                      <a16:colId xmlns:a16="http://schemas.microsoft.com/office/drawing/2014/main" val="1541974358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953868831"/>
                    </a:ext>
                  </a:extLst>
                </a:gridCol>
                <a:gridCol w="1808480">
                  <a:extLst>
                    <a:ext uri="{9D8B030D-6E8A-4147-A177-3AD203B41FA5}">
                      <a16:colId xmlns:a16="http://schemas.microsoft.com/office/drawing/2014/main" val="596313408"/>
                    </a:ext>
                  </a:extLst>
                </a:gridCol>
                <a:gridCol w="1059654">
                  <a:extLst>
                    <a:ext uri="{9D8B030D-6E8A-4147-A177-3AD203B41FA5}">
                      <a16:colId xmlns:a16="http://schemas.microsoft.com/office/drawing/2014/main" val="865466298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888975097"/>
                    </a:ext>
                  </a:extLst>
                </a:gridCol>
              </a:tblGrid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i="0" dirty="0">
                          <a:effectLst/>
                          <a:latin typeface="Times New Roman" panose="02020603050405020304" pitchFamily="18" charset="0"/>
                        </a:rPr>
                        <a:t>ID</a:t>
                      </a:r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 пациента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Пациент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Фактический адрес пациента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Дата последнего результата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Количество дней между текущей даты и датой последнего результата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532261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22222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Иванов Иван Иванович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Улица Минина д.8 кв. 204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10.06.2020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06504"/>
                  </a:ext>
                </a:extLst>
              </a:tr>
            </a:tbl>
          </a:graphicData>
        </a:graphic>
      </p:graphicFrame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DC0C9BA-F61C-4F94-BE03-D667F021C433}"/>
              </a:ext>
            </a:extLst>
          </p:cNvPr>
          <p:cNvSpPr/>
          <p:nvPr/>
        </p:nvSpPr>
        <p:spPr>
          <a:xfrm>
            <a:off x="2838564" y="3964971"/>
            <a:ext cx="3405293" cy="13664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9F0ED4DD-B2C4-4458-BA8C-40776738EDCB}"/>
              </a:ext>
            </a:extLst>
          </p:cNvPr>
          <p:cNvSpPr/>
          <p:nvPr/>
        </p:nvSpPr>
        <p:spPr>
          <a:xfrm>
            <a:off x="324434" y="3964970"/>
            <a:ext cx="2435024" cy="13664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7F5CC1-B9C3-4E31-B06F-6C091CED4A39}"/>
              </a:ext>
            </a:extLst>
          </p:cNvPr>
          <p:cNvSpPr txBox="1"/>
          <p:nvPr/>
        </p:nvSpPr>
        <p:spPr>
          <a:xfrm>
            <a:off x="2989444" y="4138637"/>
            <a:ext cx="29846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Поставить статус результата лечения «Смерть» </a:t>
            </a:r>
            <a:b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 картотеке пациента</a:t>
            </a:r>
            <a:endParaRPr lang="ru-RU" sz="1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7ACBFA-D84F-42A7-A594-ACB7AE1B6D51}"/>
              </a:ext>
            </a:extLst>
          </p:cNvPr>
          <p:cNvSpPr txBox="1"/>
          <p:nvPr/>
        </p:nvSpPr>
        <p:spPr>
          <a:xfrm>
            <a:off x="435906" y="4138636"/>
            <a:ext cx="2477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Двойное нажатие правой кнопкой мыши </a:t>
            </a:r>
            <a:b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пациента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83B7C300-5804-4924-BE64-0F793A16CCB2}"/>
              </a:ext>
            </a:extLst>
          </p:cNvPr>
          <p:cNvSpPr/>
          <p:nvPr/>
        </p:nvSpPr>
        <p:spPr>
          <a:xfrm>
            <a:off x="394374" y="4138636"/>
            <a:ext cx="386891" cy="338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6B162C5F-6B6A-4ACB-9949-A10CB5BCB7D6}"/>
              </a:ext>
            </a:extLst>
          </p:cNvPr>
          <p:cNvSpPr/>
          <p:nvPr/>
        </p:nvSpPr>
        <p:spPr>
          <a:xfrm>
            <a:off x="2930831" y="4138637"/>
            <a:ext cx="386891" cy="338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A827B515-C8B5-4AB3-9DCF-C3BBE0974ECE}"/>
              </a:ext>
            </a:extLst>
          </p:cNvPr>
          <p:cNvSpPr/>
          <p:nvPr/>
        </p:nvSpPr>
        <p:spPr>
          <a:xfrm>
            <a:off x="839121" y="3253799"/>
            <a:ext cx="386891" cy="338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981F506-A5F1-43CB-9E90-F71C3279F19A}"/>
              </a:ext>
            </a:extLst>
          </p:cNvPr>
          <p:cNvGrpSpPr/>
          <p:nvPr/>
        </p:nvGrpSpPr>
        <p:grpSpPr>
          <a:xfrm>
            <a:off x="893748" y="3160135"/>
            <a:ext cx="535913" cy="420871"/>
            <a:chOff x="1115732" y="3968549"/>
            <a:chExt cx="535913" cy="42087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792FFD-283E-42E9-A015-61B4DCF33FED}"/>
                </a:ext>
              </a:extLst>
            </p:cNvPr>
            <p:cNvSpPr txBox="1"/>
            <p:nvPr/>
          </p:nvSpPr>
          <p:spPr>
            <a:xfrm>
              <a:off x="1115732" y="4081643"/>
              <a:ext cx="376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4" name="Стрелка: вниз 33">
              <a:extLst>
                <a:ext uri="{FF2B5EF4-FFF2-40B4-BE49-F238E27FC236}">
                  <a16:creationId xmlns:a16="http://schemas.microsoft.com/office/drawing/2014/main" id="{53849B8F-175F-4E27-81B4-F7C57F74F7AB}"/>
                </a:ext>
              </a:extLst>
            </p:cNvPr>
            <p:cNvSpPr/>
            <p:nvPr/>
          </p:nvSpPr>
          <p:spPr>
            <a:xfrm rot="13765029">
              <a:off x="1394921" y="3899043"/>
              <a:ext cx="187217" cy="32623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Овал 34">
            <a:extLst>
              <a:ext uri="{FF2B5EF4-FFF2-40B4-BE49-F238E27FC236}">
                <a16:creationId xmlns:a16="http://schemas.microsoft.com/office/drawing/2014/main" id="{9307BB31-F5EC-4D8A-8AD5-8457D149BCBE}"/>
              </a:ext>
            </a:extLst>
          </p:cNvPr>
          <p:cNvSpPr/>
          <p:nvPr/>
        </p:nvSpPr>
        <p:spPr>
          <a:xfrm>
            <a:off x="8396747" y="6317505"/>
            <a:ext cx="386891" cy="338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249E45FD-6E08-4993-BD22-DEF918CC5B96}"/>
              </a:ext>
            </a:extLst>
          </p:cNvPr>
          <p:cNvGrpSpPr/>
          <p:nvPr/>
        </p:nvGrpSpPr>
        <p:grpSpPr>
          <a:xfrm>
            <a:off x="8446227" y="6322316"/>
            <a:ext cx="633081" cy="307777"/>
            <a:chOff x="8364759" y="6259187"/>
            <a:chExt cx="633081" cy="307777"/>
          </a:xfrm>
        </p:grpSpPr>
        <p:sp>
          <p:nvSpPr>
            <p:cNvPr id="37" name="Стрелка: вниз 36">
              <a:extLst>
                <a:ext uri="{FF2B5EF4-FFF2-40B4-BE49-F238E27FC236}">
                  <a16:creationId xmlns:a16="http://schemas.microsoft.com/office/drawing/2014/main" id="{C5FDD0D8-E7C4-4C72-B520-4F028C215772}"/>
                </a:ext>
              </a:extLst>
            </p:cNvPr>
            <p:cNvSpPr/>
            <p:nvPr/>
          </p:nvSpPr>
          <p:spPr>
            <a:xfrm rot="15934931">
              <a:off x="8741116" y="6249959"/>
              <a:ext cx="187217" cy="32623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560AC34-E7A6-4AE3-9FAE-4D145FB2C9D3}"/>
                </a:ext>
              </a:extLst>
            </p:cNvPr>
            <p:cNvSpPr txBox="1"/>
            <p:nvPr/>
          </p:nvSpPr>
          <p:spPr>
            <a:xfrm>
              <a:off x="8364759" y="6259187"/>
              <a:ext cx="376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02F572A-5AC4-4060-989C-B3C4EB1FCB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63" r="3047" b="22222"/>
          <a:stretch/>
        </p:blipFill>
        <p:spPr>
          <a:xfrm>
            <a:off x="9101544" y="1230215"/>
            <a:ext cx="2157006" cy="5521725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33E27470-7D75-42F8-92EC-716E5EA9D5FD}"/>
              </a:ext>
            </a:extLst>
          </p:cNvPr>
          <p:cNvSpPr/>
          <p:nvPr/>
        </p:nvSpPr>
        <p:spPr>
          <a:xfrm>
            <a:off x="10457099" y="1568396"/>
            <a:ext cx="386891" cy="338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AA9AF75-B652-4866-B566-9EF44C9EBE86}"/>
              </a:ext>
            </a:extLst>
          </p:cNvPr>
          <p:cNvGrpSpPr/>
          <p:nvPr/>
        </p:nvGrpSpPr>
        <p:grpSpPr>
          <a:xfrm>
            <a:off x="10506579" y="1474786"/>
            <a:ext cx="586403" cy="406198"/>
            <a:chOff x="8364759" y="6160766"/>
            <a:chExt cx="586403" cy="406198"/>
          </a:xfrm>
        </p:grpSpPr>
        <p:sp>
          <p:nvSpPr>
            <p:cNvPr id="42" name="Стрелка: вниз 41">
              <a:extLst>
                <a:ext uri="{FF2B5EF4-FFF2-40B4-BE49-F238E27FC236}">
                  <a16:creationId xmlns:a16="http://schemas.microsoft.com/office/drawing/2014/main" id="{602CDB8C-2729-4919-B01C-EDA3DEC3D514}"/>
                </a:ext>
              </a:extLst>
            </p:cNvPr>
            <p:cNvSpPr/>
            <p:nvPr/>
          </p:nvSpPr>
          <p:spPr>
            <a:xfrm rot="13802491">
              <a:off x="8694438" y="6091260"/>
              <a:ext cx="187217" cy="32623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0A50737-3265-4AF4-8F08-8BD100000833}"/>
                </a:ext>
              </a:extLst>
            </p:cNvPr>
            <p:cNvSpPr txBox="1"/>
            <p:nvPr/>
          </p:nvSpPr>
          <p:spPr>
            <a:xfrm>
              <a:off x="8364759" y="6259187"/>
              <a:ext cx="376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82D5BEF7-6B1D-4D8B-9760-1D33162F064D}"/>
              </a:ext>
            </a:extLst>
          </p:cNvPr>
          <p:cNvSpPr/>
          <p:nvPr/>
        </p:nvSpPr>
        <p:spPr>
          <a:xfrm>
            <a:off x="6329286" y="3964970"/>
            <a:ext cx="2477346" cy="13664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E610F1-BFBC-4B96-9D21-D412F0F6EF24}"/>
              </a:ext>
            </a:extLst>
          </p:cNvPr>
          <p:cNvSpPr txBox="1"/>
          <p:nvPr/>
        </p:nvSpPr>
        <p:spPr>
          <a:xfrm>
            <a:off x="6440758" y="4138636"/>
            <a:ext cx="2477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Закрыть картотеку, перейти к корректировки данных следующего пациента (пункт 1)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81BB3F30-D15D-4FD9-B9E0-F7817E275082}"/>
              </a:ext>
            </a:extLst>
          </p:cNvPr>
          <p:cNvSpPr/>
          <p:nvPr/>
        </p:nvSpPr>
        <p:spPr>
          <a:xfrm>
            <a:off x="6399226" y="4138636"/>
            <a:ext cx="386891" cy="338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6C74DC-E675-4CA5-8B4B-9E6216D02D8A}"/>
              </a:ext>
            </a:extLst>
          </p:cNvPr>
          <p:cNvSpPr txBox="1"/>
          <p:nvPr/>
        </p:nvSpPr>
        <p:spPr>
          <a:xfrm>
            <a:off x="138130" y="1807642"/>
            <a:ext cx="706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Привести ИС «РЛПК» в соответствие с федеральным регистром</a:t>
            </a:r>
          </a:p>
        </p:txBody>
      </p:sp>
    </p:spTree>
    <p:extLst>
      <p:ext uri="{BB962C8B-B14F-4D97-AF65-F5344CB8AC3E}">
        <p14:creationId xmlns:p14="http://schemas.microsoft.com/office/powerpoint/2010/main" val="37086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760129A-488E-45D9-B5FC-FFDC6674DC77}"/>
              </a:ext>
            </a:extLst>
          </p:cNvPr>
          <p:cNvSpPr/>
          <p:nvPr/>
        </p:nvSpPr>
        <p:spPr>
          <a:xfrm>
            <a:off x="6308569" y="3587698"/>
            <a:ext cx="5374322" cy="10717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90B7A2A-E93C-433F-A1C7-223EC631566E}"/>
              </a:ext>
            </a:extLst>
          </p:cNvPr>
          <p:cNvSpPr/>
          <p:nvPr/>
        </p:nvSpPr>
        <p:spPr>
          <a:xfrm>
            <a:off x="6308569" y="2363906"/>
            <a:ext cx="5374322" cy="10717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A1C4376-D2F3-4C27-BA95-83198AC0ACD3}"/>
              </a:ext>
            </a:extLst>
          </p:cNvPr>
          <p:cNvSpPr/>
          <p:nvPr/>
        </p:nvSpPr>
        <p:spPr>
          <a:xfrm>
            <a:off x="335280" y="2479226"/>
            <a:ext cx="5374322" cy="8371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4B597F9-6F7A-4ECF-9378-F9116B8B1B97}"/>
              </a:ext>
            </a:extLst>
          </p:cNvPr>
          <p:cNvSpPr/>
          <p:nvPr/>
        </p:nvSpPr>
        <p:spPr>
          <a:xfrm>
            <a:off x="335280" y="3715964"/>
            <a:ext cx="5374322" cy="8371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95D0CE-7E3E-4F87-A769-A79A1FA1E008}"/>
              </a:ext>
            </a:extLst>
          </p:cNvPr>
          <p:cNvSpPr/>
          <p:nvPr/>
        </p:nvSpPr>
        <p:spPr>
          <a:xfrm>
            <a:off x="192087" y="428596"/>
            <a:ext cx="635918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Отсутствие информации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 пациенте в ИС «РЛПК»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6F20C9-E0EE-4674-8454-DABA3D41E021}"/>
              </a:ext>
            </a:extLst>
          </p:cNvPr>
          <p:cNvSpPr txBox="1"/>
          <p:nvPr/>
        </p:nvSpPr>
        <p:spPr>
          <a:xfrm>
            <a:off x="527056" y="2601081"/>
            <a:ext cx="35152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получает амбулаторную помощь другой МО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6ED190-2D39-4282-8E79-CDBC31361A00}"/>
              </a:ext>
            </a:extLst>
          </p:cNvPr>
          <p:cNvSpPr txBox="1"/>
          <p:nvPr/>
        </p:nvSpPr>
        <p:spPr>
          <a:xfrm>
            <a:off x="527056" y="3842342"/>
            <a:ext cx="5291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попал в список «Не госпитализировался»,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имеет госпитализацию в федеральном регистре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5DFC3C-31E8-4432-BC5B-E24D1BC87253}"/>
              </a:ext>
            </a:extLst>
          </p:cNvPr>
          <p:cNvSpPr txBox="1"/>
          <p:nvPr/>
        </p:nvSpPr>
        <p:spPr>
          <a:xfrm>
            <a:off x="527056" y="2017051"/>
            <a:ext cx="26286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025105-41E2-4038-ADF4-9279817E61A5}"/>
              </a:ext>
            </a:extLst>
          </p:cNvPr>
          <p:cNvSpPr txBox="1"/>
          <p:nvPr/>
        </p:nvSpPr>
        <p:spPr>
          <a:xfrm>
            <a:off x="6470308" y="2017051"/>
            <a:ext cx="26286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CD4C4F-79E2-48C7-AEDA-9C5CA4F421CE}"/>
              </a:ext>
            </a:extLst>
          </p:cNvPr>
          <p:cNvSpPr txBox="1"/>
          <p:nvPr/>
        </p:nvSpPr>
        <p:spPr>
          <a:xfrm>
            <a:off x="6445970" y="2479226"/>
            <a:ext cx="52135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Донести информацию до МО, в которую был переведен пациент о необходимости внести информацию о прикреплении пациента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EAD941-8F24-4261-88F2-5835E787E185}"/>
              </a:ext>
            </a:extLst>
          </p:cNvPr>
          <p:cNvSpPr txBox="1"/>
          <p:nvPr/>
        </p:nvSpPr>
        <p:spPr>
          <a:xfrm>
            <a:off x="6445970" y="3712643"/>
            <a:ext cx="5632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Донести информацию до МО, в которой был госпитализирован пациент о необходимости внести информацию о госпитализации пациента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124DB374-9121-4D48-A2F5-F55A1743F1B4}"/>
              </a:ext>
            </a:extLst>
          </p:cNvPr>
          <p:cNvSpPr/>
          <p:nvPr/>
        </p:nvSpPr>
        <p:spPr>
          <a:xfrm>
            <a:off x="5818411" y="2720506"/>
            <a:ext cx="421457" cy="341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850081DB-49B6-4822-810C-7DAABB74BC02}"/>
              </a:ext>
            </a:extLst>
          </p:cNvPr>
          <p:cNvSpPr/>
          <p:nvPr/>
        </p:nvSpPr>
        <p:spPr>
          <a:xfrm>
            <a:off x="5813834" y="3963747"/>
            <a:ext cx="421457" cy="341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EDC1C30-EE91-481C-803C-A19727492E23}"/>
              </a:ext>
            </a:extLst>
          </p:cNvPr>
          <p:cNvSpPr/>
          <p:nvPr/>
        </p:nvSpPr>
        <p:spPr>
          <a:xfrm>
            <a:off x="6308569" y="4811490"/>
            <a:ext cx="5374322" cy="10717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98E2124F-75EC-4B17-A164-BAE7320092C7}"/>
              </a:ext>
            </a:extLst>
          </p:cNvPr>
          <p:cNvSpPr/>
          <p:nvPr/>
        </p:nvSpPr>
        <p:spPr>
          <a:xfrm>
            <a:off x="335280" y="4939756"/>
            <a:ext cx="5374322" cy="8371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734DB5-D4D3-4BE2-AED1-523FB32DDB34}"/>
              </a:ext>
            </a:extLst>
          </p:cNvPr>
          <p:cNvSpPr txBox="1"/>
          <p:nvPr/>
        </p:nvSpPr>
        <p:spPr>
          <a:xfrm>
            <a:off x="527056" y="5066134"/>
            <a:ext cx="5291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попал в список «Не госпитализировался»,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имеет госпитализацию в федеральном регистре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690E6F-CA5D-4B3F-9E47-D23B1F027387}"/>
              </a:ext>
            </a:extLst>
          </p:cNvPr>
          <p:cNvSpPr txBox="1"/>
          <p:nvPr/>
        </p:nvSpPr>
        <p:spPr>
          <a:xfrm>
            <a:off x="6445970" y="4936435"/>
            <a:ext cx="5632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Донести информацию до МО, в которой был госпитализирован пациент о необходимости внести информацию о госпитализации пациента</a:t>
            </a:r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E367AC11-7CE5-4068-BF00-5677906027CA}"/>
              </a:ext>
            </a:extLst>
          </p:cNvPr>
          <p:cNvSpPr/>
          <p:nvPr/>
        </p:nvSpPr>
        <p:spPr>
          <a:xfrm>
            <a:off x="5813834" y="5187539"/>
            <a:ext cx="421457" cy="341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975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32827</TotalTime>
  <Words>864</Words>
  <Application>Microsoft Office PowerPoint</Application>
  <PresentationFormat>Широкоэкранный</PresentationFormat>
  <Paragraphs>150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Montserrat</vt:lpstr>
      <vt:lpstr>Arial</vt:lpstr>
      <vt:lpstr>Times New Roman</vt:lpstr>
      <vt:lpstr>Calibri</vt:lpstr>
      <vt:lpstr>Calibri Light</vt:lpstr>
      <vt:lpstr>HeliosCondC</vt:lpstr>
      <vt:lpstr>Тема Office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Olesya Dvorak</dc:creator>
  <cp:lastModifiedBy>Давыденко</cp:lastModifiedBy>
  <cp:revision>919</cp:revision>
  <cp:lastPrinted>2020-04-17T06:55:34Z</cp:lastPrinted>
  <dcterms:created xsi:type="dcterms:W3CDTF">2019-06-12T19:36:33Z</dcterms:created>
  <dcterms:modified xsi:type="dcterms:W3CDTF">2021-01-30T14:28:05Z</dcterms:modified>
</cp:coreProperties>
</file>